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6">
  <p:sldMasterIdLst>
    <p:sldMasterId id="2147483659" r:id="rId1"/>
    <p:sldMasterId id="2147483683" r:id="rId2"/>
  </p:sldMasterIdLst>
  <p:notesMasterIdLst>
    <p:notesMasterId r:id="rId66"/>
  </p:notesMasterIdLst>
  <p:handoutMasterIdLst>
    <p:handoutMasterId r:id="rId67"/>
  </p:handoutMasterIdLst>
  <p:sldIdLst>
    <p:sldId id="351" r:id="rId3"/>
    <p:sldId id="361" r:id="rId4"/>
    <p:sldId id="454" r:id="rId5"/>
    <p:sldId id="453" r:id="rId6"/>
    <p:sldId id="455" r:id="rId7"/>
    <p:sldId id="517" r:id="rId8"/>
    <p:sldId id="433" r:id="rId9"/>
    <p:sldId id="456" r:id="rId10"/>
    <p:sldId id="457" r:id="rId11"/>
    <p:sldId id="460" r:id="rId12"/>
    <p:sldId id="458" r:id="rId13"/>
    <p:sldId id="459" r:id="rId14"/>
    <p:sldId id="461" r:id="rId15"/>
    <p:sldId id="462" r:id="rId16"/>
    <p:sldId id="520" r:id="rId17"/>
    <p:sldId id="521" r:id="rId18"/>
    <p:sldId id="522" r:id="rId19"/>
    <p:sldId id="491" r:id="rId20"/>
    <p:sldId id="492" r:id="rId21"/>
    <p:sldId id="513" r:id="rId22"/>
    <p:sldId id="518" r:id="rId23"/>
    <p:sldId id="434" r:id="rId24"/>
    <p:sldId id="475" r:id="rId25"/>
    <p:sldId id="467" r:id="rId26"/>
    <p:sldId id="463" r:id="rId27"/>
    <p:sldId id="470" r:id="rId28"/>
    <p:sldId id="466" r:id="rId29"/>
    <p:sldId id="469" r:id="rId30"/>
    <p:sldId id="468" r:id="rId31"/>
    <p:sldId id="473" r:id="rId32"/>
    <p:sldId id="474" r:id="rId33"/>
    <p:sldId id="496" r:id="rId34"/>
    <p:sldId id="497" r:id="rId35"/>
    <p:sldId id="498" r:id="rId36"/>
    <p:sldId id="500" r:id="rId37"/>
    <p:sldId id="501" r:id="rId38"/>
    <p:sldId id="502" r:id="rId39"/>
    <p:sldId id="503" r:id="rId40"/>
    <p:sldId id="504" r:id="rId41"/>
    <p:sldId id="505" r:id="rId42"/>
    <p:sldId id="471" r:id="rId43"/>
    <p:sldId id="519" r:id="rId44"/>
    <p:sldId id="472" r:id="rId45"/>
    <p:sldId id="483" r:id="rId46"/>
    <p:sldId id="484" r:id="rId47"/>
    <p:sldId id="485" r:id="rId48"/>
    <p:sldId id="481" r:id="rId49"/>
    <p:sldId id="487" r:id="rId50"/>
    <p:sldId id="488" r:id="rId51"/>
    <p:sldId id="511" r:id="rId52"/>
    <p:sldId id="516" r:id="rId53"/>
    <p:sldId id="506" r:id="rId54"/>
    <p:sldId id="507" r:id="rId55"/>
    <p:sldId id="508" r:id="rId56"/>
    <p:sldId id="509" r:id="rId57"/>
    <p:sldId id="510" r:id="rId58"/>
    <p:sldId id="426" r:id="rId59"/>
    <p:sldId id="438" r:id="rId60"/>
    <p:sldId id="464" r:id="rId61"/>
    <p:sldId id="476" r:id="rId62"/>
    <p:sldId id="477" r:id="rId63"/>
    <p:sldId id="478" r:id="rId64"/>
    <p:sldId id="479" r:id="rId6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1302"/>
    <a:srgbClr val="C63D06"/>
    <a:srgbClr val="CC0066"/>
    <a:srgbClr val="CC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55" autoAdjust="0"/>
    <p:restoredTop sz="81808" autoAdjust="0"/>
  </p:normalViewPr>
  <p:slideViewPr>
    <p:cSldViewPr>
      <p:cViewPr>
        <p:scale>
          <a:sx n="90" d="100"/>
          <a:sy n="90" d="100"/>
        </p:scale>
        <p:origin x="-3102"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85" d="100"/>
          <a:sy n="85" d="100"/>
        </p:scale>
        <p:origin x="-3744"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96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defTabSz="957263">
              <a:defRPr sz="1300"/>
            </a:lvl1pPr>
          </a:lstStyle>
          <a:p>
            <a:endParaRPr lang="en-US"/>
          </a:p>
        </p:txBody>
      </p:sp>
      <p:sp>
        <p:nvSpPr>
          <p:cNvPr id="75779"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defTabSz="957263">
              <a:defRPr sz="1300"/>
            </a:lvl1pPr>
          </a:lstStyle>
          <a:p>
            <a:endParaRPr lang="en-US"/>
          </a:p>
        </p:txBody>
      </p:sp>
      <p:sp>
        <p:nvSpPr>
          <p:cNvPr id="7578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p:spPr>
      </p:sp>
      <p:sp>
        <p:nvSpPr>
          <p:cNvPr id="75781"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2"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defTabSz="957263">
              <a:defRPr sz="1300"/>
            </a:lvl1pPr>
          </a:lstStyle>
          <a:p>
            <a:endParaRPr lang="en-US"/>
          </a:p>
        </p:txBody>
      </p:sp>
      <p:sp>
        <p:nvSpPr>
          <p:cNvPr id="75783"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defTabSz="957263">
              <a:defRPr sz="1300"/>
            </a:lvl1pPr>
          </a:lstStyle>
          <a:p>
            <a:fld id="{AB5E474B-F5B7-45EC-B120-D50623196B7D}" type="slidenum">
              <a:rPr lang="en-US"/>
              <a:pPr/>
              <a:t>‹#›</a:t>
            </a:fld>
            <a:endParaRPr lang="en-US"/>
          </a:p>
        </p:txBody>
      </p:sp>
    </p:spTree>
    <p:extLst>
      <p:ext uri="{BB962C8B-B14F-4D97-AF65-F5344CB8AC3E}">
        <p14:creationId xmlns:p14="http://schemas.microsoft.com/office/powerpoint/2010/main" val="12758935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9B9F08-AE61-4F72-9332-46F0FEC8F0E1}" type="slidenum">
              <a:rPr lang="en-US"/>
              <a:pPr/>
              <a:t>1</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10</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11</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12</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13</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14</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15</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16</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17</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18</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19</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2</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20</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21</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22</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23</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24</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25</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26</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27</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28</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29</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3</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30</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31</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32</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33</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34</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35</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36</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37</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38</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39</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4</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40</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41</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42</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43</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44</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45</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46</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47</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48</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49</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5</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50</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51</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52</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53</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54</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55</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56</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9B9F08-AE61-4F72-9332-46F0FEC8F0E1}" type="slidenum">
              <a:rPr lang="en-US"/>
              <a:pPr/>
              <a:t>57</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58</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59</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6</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60</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61</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62</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63</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7</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8</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9</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28003"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8004" name="Rectangle 4"/>
          <p:cNvSpPr>
            <a:spLocks noGrp="1" noChangeArrowheads="1"/>
          </p:cNvSpPr>
          <p:nvPr>
            <p:ph type="dt" sz="half" idx="2"/>
          </p:nvPr>
        </p:nvSpPr>
        <p:spPr>
          <a:xfrm>
            <a:off x="457200" y="6245225"/>
            <a:ext cx="2133600" cy="476250"/>
          </a:xfrm>
        </p:spPr>
        <p:txBody>
          <a:bodyPr/>
          <a:lstStyle>
            <a:lvl1pPr>
              <a:defRPr/>
            </a:lvl1pPr>
          </a:lstStyle>
          <a:p>
            <a:endParaRPr lang="en-US" altLang="en-US"/>
          </a:p>
        </p:txBody>
      </p:sp>
      <p:sp>
        <p:nvSpPr>
          <p:cNvPr id="128005" name="Rectangle 5"/>
          <p:cNvSpPr>
            <a:spLocks noGrp="1" noChangeArrowheads="1"/>
          </p:cNvSpPr>
          <p:nvPr>
            <p:ph type="ftr" sz="quarter" idx="3"/>
          </p:nvPr>
        </p:nvSpPr>
        <p:spPr>
          <a:xfrm>
            <a:off x="2971800" y="6619875"/>
            <a:ext cx="3276600" cy="476250"/>
          </a:xfrm>
        </p:spPr>
        <p:txBody>
          <a:bodyPr/>
          <a:lstStyle>
            <a:lvl1pPr>
              <a:defRPr>
                <a:cs typeface="Arial" charset="0"/>
              </a:defRPr>
            </a:lvl1pPr>
          </a:lstStyle>
          <a:p>
            <a:r>
              <a:rPr lang="en-US" altLang="en-US"/>
              <a:t>2Copyright © 2005 SigmaXL</a:t>
            </a:r>
            <a:r>
              <a:rPr lang="en-US" altLang="en-US" baseline="30000"/>
              <a:t>®</a:t>
            </a:r>
            <a:r>
              <a:rPr lang="en-US" altLang="en-US"/>
              <a:t>. All rights reserved.</a:t>
            </a:r>
            <a:r>
              <a:rPr lang="en-US" altLang="en-US" baseline="30000"/>
              <a:t> </a:t>
            </a:r>
          </a:p>
        </p:txBody>
      </p:sp>
      <p:sp>
        <p:nvSpPr>
          <p:cNvPr id="128006" name="Rectangle 6"/>
          <p:cNvSpPr>
            <a:spLocks noGrp="1" noChangeArrowheads="1"/>
          </p:cNvSpPr>
          <p:nvPr>
            <p:ph type="sldNum" sz="quarter" idx="4"/>
          </p:nvPr>
        </p:nvSpPr>
        <p:spPr>
          <a:xfrm>
            <a:off x="6553200" y="6245225"/>
            <a:ext cx="2133600" cy="476250"/>
          </a:xfrm>
        </p:spPr>
        <p:txBody>
          <a:bodyPr/>
          <a:lstStyle>
            <a:lvl1pPr>
              <a:defRPr/>
            </a:lvl1pPr>
          </a:lstStyle>
          <a:p>
            <a:fld id="{82CBDB64-AD63-45E8-86B0-233AEF0DE154}" type="slidenum">
              <a:rPr lang="en-US" altLang="en-US"/>
              <a:pPr/>
              <a:t>‹#›</a:t>
            </a:fld>
            <a:endParaRPr lang="en-US" altLang="en-US"/>
          </a:p>
        </p:txBody>
      </p:sp>
      <p:pic>
        <p:nvPicPr>
          <p:cNvPr id="9" name="Picture 42" descr="Sigmaxl new logo"/>
          <p:cNvPicPr>
            <a:picLocks noChangeAspect="1" noChangeArrowheads="1"/>
          </p:cNvPicPr>
          <p:nvPr userDrawn="1"/>
        </p:nvPicPr>
        <p:blipFill>
          <a:blip r:embed="rId2" cstate="print"/>
          <a:srcRect/>
          <a:stretch>
            <a:fillRect/>
          </a:stretch>
        </p:blipFill>
        <p:spPr bwMode="auto">
          <a:xfrm>
            <a:off x="76200" y="76200"/>
            <a:ext cx="1365250" cy="1052512"/>
          </a:xfrm>
          <a:prstGeom prst="rect">
            <a:avLst/>
          </a:prstGeom>
          <a:noFill/>
          <a:ln>
            <a:solidFill>
              <a:srgbClr val="002060"/>
            </a:solidFill>
          </a:ln>
        </p:spPr>
      </p:pic>
    </p:spTree>
  </p:cSld>
  <p:clrMapOvr>
    <a:masterClrMapping/>
  </p:clrMapOvr>
  <p:transition advClick="0"/>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2</a:t>
            </a:r>
          </a:p>
        </p:txBody>
      </p:sp>
      <p:sp>
        <p:nvSpPr>
          <p:cNvPr id="6" name="Slide Number Placeholder 5"/>
          <p:cNvSpPr>
            <a:spLocks noGrp="1"/>
          </p:cNvSpPr>
          <p:nvPr>
            <p:ph type="sldNum" sz="quarter" idx="12"/>
          </p:nvPr>
        </p:nvSpPr>
        <p:spPr/>
        <p:txBody>
          <a:bodyPr/>
          <a:lstStyle>
            <a:lvl1pPr>
              <a:defRPr/>
            </a:lvl1pPr>
          </a:lstStyle>
          <a:p>
            <a:fld id="{1D633B6D-794E-4BDD-94E4-4CC1C119961B}" type="slidenum">
              <a:rPr lang="en-US" altLang="en-US"/>
              <a:pPr/>
              <a:t>‹#›</a:t>
            </a:fld>
            <a:endParaRPr lang="en-US" altLang="en-US"/>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630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2</a:t>
            </a:r>
          </a:p>
        </p:txBody>
      </p:sp>
      <p:sp>
        <p:nvSpPr>
          <p:cNvPr id="6" name="Slide Number Placeholder 5"/>
          <p:cNvSpPr>
            <a:spLocks noGrp="1"/>
          </p:cNvSpPr>
          <p:nvPr>
            <p:ph type="sldNum" sz="quarter" idx="12"/>
          </p:nvPr>
        </p:nvSpPr>
        <p:spPr/>
        <p:txBody>
          <a:bodyPr/>
          <a:lstStyle>
            <a:lvl1pPr>
              <a:defRPr/>
            </a:lvl1pPr>
          </a:lstStyle>
          <a:p>
            <a:fld id="{64F2653B-AE90-4746-8D06-181BE1A62EAE}" type="slidenum">
              <a:rPr lang="en-US" altLang="en-US"/>
              <a:pPr/>
              <a:t>‹#›</a:t>
            </a:fld>
            <a:endParaRPr lang="en-US" altLang="en-US"/>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70866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524000"/>
            <a:ext cx="8229600" cy="4411663"/>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n-US" altLang="en-US"/>
              <a:t>2</a:t>
            </a:r>
          </a:p>
        </p:txBody>
      </p:sp>
      <p:sp>
        <p:nvSpPr>
          <p:cNvPr id="6" name="Slide Number Placeholder 5"/>
          <p:cNvSpPr>
            <a:spLocks noGrp="1"/>
          </p:cNvSpPr>
          <p:nvPr>
            <p:ph type="sldNum" sz="quarter" idx="12"/>
          </p:nvPr>
        </p:nvSpPr>
        <p:spPr>
          <a:xfrm>
            <a:off x="7010400" y="6553200"/>
            <a:ext cx="2133600" cy="457200"/>
          </a:xfrm>
        </p:spPr>
        <p:txBody>
          <a:bodyPr/>
          <a:lstStyle>
            <a:lvl1pPr>
              <a:defRPr/>
            </a:lvl1pPr>
          </a:lstStyle>
          <a:p>
            <a:fld id="{29A791C9-5D51-4A62-BCC1-EA708B726709}" type="slidenum">
              <a:rPr lang="en-US" altLang="en-US"/>
              <a:pPr/>
              <a:t>‹#›</a:t>
            </a:fld>
            <a:endParaRPr lang="en-US" altLang="en-US"/>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2</a:t>
            </a:r>
          </a:p>
        </p:txBody>
      </p:sp>
      <p:sp>
        <p:nvSpPr>
          <p:cNvPr id="6" name="Slide Number Placeholder 5"/>
          <p:cNvSpPr>
            <a:spLocks noGrp="1"/>
          </p:cNvSpPr>
          <p:nvPr>
            <p:ph type="sldNum" sz="quarter" idx="12"/>
          </p:nvPr>
        </p:nvSpPr>
        <p:spPr/>
        <p:txBody>
          <a:bodyPr/>
          <a:lstStyle>
            <a:lvl1pPr>
              <a:defRPr/>
            </a:lvl1pPr>
          </a:lstStyle>
          <a:p>
            <a:fld id="{8D87066D-CF6B-490F-883C-155164730EC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2</a:t>
            </a:r>
          </a:p>
        </p:txBody>
      </p:sp>
      <p:sp>
        <p:nvSpPr>
          <p:cNvPr id="6" name="Slide Number Placeholder 5"/>
          <p:cNvSpPr>
            <a:spLocks noGrp="1"/>
          </p:cNvSpPr>
          <p:nvPr>
            <p:ph type="sldNum" sz="quarter" idx="12"/>
          </p:nvPr>
        </p:nvSpPr>
        <p:spPr/>
        <p:txBody>
          <a:bodyPr/>
          <a:lstStyle>
            <a:lvl1pPr>
              <a:defRPr/>
            </a:lvl1pPr>
          </a:lstStyle>
          <a:p>
            <a:fld id="{8ACBDFB2-ED90-4BC3-9149-694C74D13498}"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2</a:t>
            </a:r>
          </a:p>
        </p:txBody>
      </p:sp>
      <p:sp>
        <p:nvSpPr>
          <p:cNvPr id="6" name="Slide Number Placeholder 5"/>
          <p:cNvSpPr>
            <a:spLocks noGrp="1"/>
          </p:cNvSpPr>
          <p:nvPr>
            <p:ph type="sldNum" sz="quarter" idx="12"/>
          </p:nvPr>
        </p:nvSpPr>
        <p:spPr/>
        <p:txBody>
          <a:bodyPr/>
          <a:lstStyle>
            <a:lvl1pPr>
              <a:defRPr/>
            </a:lvl1pPr>
          </a:lstStyle>
          <a:p>
            <a:fld id="{454167AD-1A08-4EEE-82A5-E27CA54A31EC}"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2</a:t>
            </a:r>
          </a:p>
        </p:txBody>
      </p:sp>
      <p:sp>
        <p:nvSpPr>
          <p:cNvPr id="7" name="Slide Number Placeholder 6"/>
          <p:cNvSpPr>
            <a:spLocks noGrp="1"/>
          </p:cNvSpPr>
          <p:nvPr>
            <p:ph type="sldNum" sz="quarter" idx="12"/>
          </p:nvPr>
        </p:nvSpPr>
        <p:spPr/>
        <p:txBody>
          <a:bodyPr/>
          <a:lstStyle>
            <a:lvl1pPr>
              <a:defRPr/>
            </a:lvl1pPr>
          </a:lstStyle>
          <a:p>
            <a:fld id="{17A4934E-6AA5-464F-B3C0-7B709CD01EB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2</a:t>
            </a:r>
          </a:p>
        </p:txBody>
      </p:sp>
      <p:sp>
        <p:nvSpPr>
          <p:cNvPr id="9" name="Slide Number Placeholder 8"/>
          <p:cNvSpPr>
            <a:spLocks noGrp="1"/>
          </p:cNvSpPr>
          <p:nvPr>
            <p:ph type="sldNum" sz="quarter" idx="12"/>
          </p:nvPr>
        </p:nvSpPr>
        <p:spPr/>
        <p:txBody>
          <a:bodyPr/>
          <a:lstStyle>
            <a:lvl1pPr>
              <a:defRPr/>
            </a:lvl1pPr>
          </a:lstStyle>
          <a:p>
            <a:fld id="{D2FF787D-CD79-41CD-A881-750CFC847704}"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2</a:t>
            </a:r>
          </a:p>
        </p:txBody>
      </p:sp>
      <p:sp>
        <p:nvSpPr>
          <p:cNvPr id="5" name="Slide Number Placeholder 4"/>
          <p:cNvSpPr>
            <a:spLocks noGrp="1"/>
          </p:cNvSpPr>
          <p:nvPr>
            <p:ph type="sldNum" sz="quarter" idx="12"/>
          </p:nvPr>
        </p:nvSpPr>
        <p:spPr/>
        <p:txBody>
          <a:bodyPr/>
          <a:lstStyle>
            <a:lvl1pPr>
              <a:defRPr/>
            </a:lvl1pPr>
          </a:lstStyle>
          <a:p>
            <a:fld id="{6AB860CE-8B4A-4A9F-A1FF-CD49AA528886}"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2</a:t>
            </a:r>
          </a:p>
        </p:txBody>
      </p:sp>
      <p:sp>
        <p:nvSpPr>
          <p:cNvPr id="4" name="Slide Number Placeholder 3"/>
          <p:cNvSpPr>
            <a:spLocks noGrp="1"/>
          </p:cNvSpPr>
          <p:nvPr>
            <p:ph type="sldNum" sz="quarter" idx="12"/>
          </p:nvPr>
        </p:nvSpPr>
        <p:spPr/>
        <p:txBody>
          <a:bodyPr/>
          <a:lstStyle>
            <a:lvl1pPr>
              <a:defRPr/>
            </a:lvl1pPr>
          </a:lstStyle>
          <a:p>
            <a:fld id="{FFADC352-01C0-42A2-9482-3CF4D13CDAC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2</a:t>
            </a:r>
          </a:p>
        </p:txBody>
      </p:sp>
      <p:sp>
        <p:nvSpPr>
          <p:cNvPr id="6" name="Slide Number Placeholder 5"/>
          <p:cNvSpPr>
            <a:spLocks noGrp="1"/>
          </p:cNvSpPr>
          <p:nvPr>
            <p:ph type="sldNum" sz="quarter" idx="12"/>
          </p:nvPr>
        </p:nvSpPr>
        <p:spPr/>
        <p:txBody>
          <a:bodyPr/>
          <a:lstStyle>
            <a:lvl1pPr>
              <a:defRPr/>
            </a:lvl1pPr>
          </a:lstStyle>
          <a:p>
            <a:fld id="{41329CD2-D4C3-4FA0-9892-B4F1EB9E9E79}" type="slidenum">
              <a:rPr lang="en-US" altLang="en-US"/>
              <a:pPr/>
              <a:t>‹#›</a:t>
            </a:fld>
            <a:endParaRPr lang="en-US" altLang="en-US"/>
          </a:p>
        </p:txBody>
      </p:sp>
      <p:pic>
        <p:nvPicPr>
          <p:cNvPr id="7" name="Picture 42" descr="Sigmaxl new logo"/>
          <p:cNvPicPr>
            <a:picLocks noChangeAspect="1" noChangeArrowheads="1"/>
          </p:cNvPicPr>
          <p:nvPr userDrawn="1"/>
        </p:nvPicPr>
        <p:blipFill>
          <a:blip r:embed="rId2" cstate="print"/>
          <a:srcRect/>
          <a:stretch>
            <a:fillRect/>
          </a:stretch>
        </p:blipFill>
        <p:spPr bwMode="auto">
          <a:xfrm>
            <a:off x="76200" y="76200"/>
            <a:ext cx="1365250" cy="1052512"/>
          </a:xfrm>
          <a:prstGeom prst="rect">
            <a:avLst/>
          </a:prstGeom>
          <a:noFill/>
          <a:ln>
            <a:solidFill>
              <a:srgbClr val="002060"/>
            </a:solidFill>
          </a:ln>
        </p:spPr>
      </p:pic>
    </p:spTree>
  </p:cSld>
  <p:clrMapOvr>
    <a:masterClrMapping/>
  </p:clrMapOvr>
  <p:transition advClick="0"/>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2</a:t>
            </a:r>
          </a:p>
        </p:txBody>
      </p:sp>
      <p:sp>
        <p:nvSpPr>
          <p:cNvPr id="7" name="Slide Number Placeholder 6"/>
          <p:cNvSpPr>
            <a:spLocks noGrp="1"/>
          </p:cNvSpPr>
          <p:nvPr>
            <p:ph type="sldNum" sz="quarter" idx="12"/>
          </p:nvPr>
        </p:nvSpPr>
        <p:spPr/>
        <p:txBody>
          <a:bodyPr/>
          <a:lstStyle>
            <a:lvl1pPr>
              <a:defRPr/>
            </a:lvl1pPr>
          </a:lstStyle>
          <a:p>
            <a:fld id="{DBCA837A-5114-4734-BD98-331E795CE328}"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2</a:t>
            </a:r>
          </a:p>
        </p:txBody>
      </p:sp>
      <p:sp>
        <p:nvSpPr>
          <p:cNvPr id="7" name="Slide Number Placeholder 6"/>
          <p:cNvSpPr>
            <a:spLocks noGrp="1"/>
          </p:cNvSpPr>
          <p:nvPr>
            <p:ph type="sldNum" sz="quarter" idx="12"/>
          </p:nvPr>
        </p:nvSpPr>
        <p:spPr/>
        <p:txBody>
          <a:bodyPr/>
          <a:lstStyle>
            <a:lvl1pPr>
              <a:defRPr/>
            </a:lvl1pPr>
          </a:lstStyle>
          <a:p>
            <a:fld id="{650E3FC6-8C19-4722-BC50-D5E71C738CA8}"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2</a:t>
            </a:r>
          </a:p>
        </p:txBody>
      </p:sp>
      <p:sp>
        <p:nvSpPr>
          <p:cNvPr id="6" name="Slide Number Placeholder 5"/>
          <p:cNvSpPr>
            <a:spLocks noGrp="1"/>
          </p:cNvSpPr>
          <p:nvPr>
            <p:ph type="sldNum" sz="quarter" idx="12"/>
          </p:nvPr>
        </p:nvSpPr>
        <p:spPr/>
        <p:txBody>
          <a:bodyPr/>
          <a:lstStyle>
            <a:lvl1pPr>
              <a:defRPr/>
            </a:lvl1pPr>
          </a:lstStyle>
          <a:p>
            <a:fld id="{6C845788-C0AC-4406-8B06-9B1878B77792}"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2</a:t>
            </a:r>
          </a:p>
        </p:txBody>
      </p:sp>
      <p:sp>
        <p:nvSpPr>
          <p:cNvPr id="6" name="Slide Number Placeholder 5"/>
          <p:cNvSpPr>
            <a:spLocks noGrp="1"/>
          </p:cNvSpPr>
          <p:nvPr>
            <p:ph type="sldNum" sz="quarter" idx="12"/>
          </p:nvPr>
        </p:nvSpPr>
        <p:spPr/>
        <p:txBody>
          <a:bodyPr/>
          <a:lstStyle>
            <a:lvl1pPr>
              <a:defRPr/>
            </a:lvl1pPr>
          </a:lstStyle>
          <a:p>
            <a:fld id="{B199CEB6-373A-4796-BB02-88CCB8482BF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2</a:t>
            </a:r>
          </a:p>
        </p:txBody>
      </p:sp>
      <p:sp>
        <p:nvSpPr>
          <p:cNvPr id="6" name="Slide Number Placeholder 5"/>
          <p:cNvSpPr>
            <a:spLocks noGrp="1"/>
          </p:cNvSpPr>
          <p:nvPr>
            <p:ph type="sldNum" sz="quarter" idx="12"/>
          </p:nvPr>
        </p:nvSpPr>
        <p:spPr/>
        <p:txBody>
          <a:bodyPr/>
          <a:lstStyle>
            <a:lvl1pPr>
              <a:defRPr/>
            </a:lvl1pPr>
          </a:lstStyle>
          <a:p>
            <a:fld id="{8CB8A792-A9E9-4CD8-AFB1-FB1DA5B15537}" type="slidenum">
              <a:rPr lang="en-US" altLang="en-US"/>
              <a:pPr/>
              <a:t>‹#›</a:t>
            </a:fld>
            <a:endParaRPr lang="en-US" altLang="en-US"/>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2</a:t>
            </a:r>
          </a:p>
        </p:txBody>
      </p:sp>
      <p:sp>
        <p:nvSpPr>
          <p:cNvPr id="7" name="Slide Number Placeholder 6"/>
          <p:cNvSpPr>
            <a:spLocks noGrp="1"/>
          </p:cNvSpPr>
          <p:nvPr>
            <p:ph type="sldNum" sz="quarter" idx="12"/>
          </p:nvPr>
        </p:nvSpPr>
        <p:spPr/>
        <p:txBody>
          <a:bodyPr/>
          <a:lstStyle>
            <a:lvl1pPr>
              <a:defRPr/>
            </a:lvl1pPr>
          </a:lstStyle>
          <a:p>
            <a:fld id="{1B482DCC-E32A-4765-AB8B-3B00140722C5}" type="slidenum">
              <a:rPr lang="en-US" altLang="en-US"/>
              <a:pPr/>
              <a:t>‹#›</a:t>
            </a:fld>
            <a:endParaRPr lang="en-US" alt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2</a:t>
            </a:r>
          </a:p>
        </p:txBody>
      </p:sp>
      <p:sp>
        <p:nvSpPr>
          <p:cNvPr id="9" name="Slide Number Placeholder 8"/>
          <p:cNvSpPr>
            <a:spLocks noGrp="1"/>
          </p:cNvSpPr>
          <p:nvPr>
            <p:ph type="sldNum" sz="quarter" idx="12"/>
          </p:nvPr>
        </p:nvSpPr>
        <p:spPr/>
        <p:txBody>
          <a:bodyPr/>
          <a:lstStyle>
            <a:lvl1pPr>
              <a:defRPr/>
            </a:lvl1pPr>
          </a:lstStyle>
          <a:p>
            <a:fld id="{73C65A53-13CE-4C9D-9FA7-776FD978D798}" type="slidenum">
              <a:rPr lang="en-US" altLang="en-US"/>
              <a:pPr/>
              <a:t>‹#›</a:t>
            </a:fld>
            <a:endParaRPr lang="en-US" altLang="en-US"/>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2</a:t>
            </a:r>
          </a:p>
        </p:txBody>
      </p:sp>
      <p:sp>
        <p:nvSpPr>
          <p:cNvPr id="5" name="Slide Number Placeholder 4"/>
          <p:cNvSpPr>
            <a:spLocks noGrp="1"/>
          </p:cNvSpPr>
          <p:nvPr>
            <p:ph type="sldNum" sz="quarter" idx="12"/>
          </p:nvPr>
        </p:nvSpPr>
        <p:spPr/>
        <p:txBody>
          <a:bodyPr/>
          <a:lstStyle>
            <a:lvl1pPr>
              <a:defRPr/>
            </a:lvl1pPr>
          </a:lstStyle>
          <a:p>
            <a:fld id="{62154AC4-9355-4347-8AC1-B23CDD9D4B5D}" type="slidenum">
              <a:rPr lang="en-US" altLang="en-US"/>
              <a:pPr/>
              <a:t>‹#›</a:t>
            </a:fld>
            <a:endParaRPr lang="en-US" alt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2</a:t>
            </a:r>
          </a:p>
        </p:txBody>
      </p:sp>
      <p:sp>
        <p:nvSpPr>
          <p:cNvPr id="4" name="Slide Number Placeholder 3"/>
          <p:cNvSpPr>
            <a:spLocks noGrp="1"/>
          </p:cNvSpPr>
          <p:nvPr>
            <p:ph type="sldNum" sz="quarter" idx="12"/>
          </p:nvPr>
        </p:nvSpPr>
        <p:spPr/>
        <p:txBody>
          <a:bodyPr/>
          <a:lstStyle>
            <a:lvl1pPr>
              <a:defRPr/>
            </a:lvl1pPr>
          </a:lstStyle>
          <a:p>
            <a:fld id="{6C728F3B-5E44-47EC-8879-41CBC375ABC9}" type="slidenum">
              <a:rPr lang="en-US" altLang="en-US"/>
              <a:pPr/>
              <a:t>‹#›</a:t>
            </a:fld>
            <a:endParaRPr lang="en-US" altLang="en-US"/>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2</a:t>
            </a:r>
          </a:p>
        </p:txBody>
      </p:sp>
      <p:sp>
        <p:nvSpPr>
          <p:cNvPr id="7" name="Slide Number Placeholder 6"/>
          <p:cNvSpPr>
            <a:spLocks noGrp="1"/>
          </p:cNvSpPr>
          <p:nvPr>
            <p:ph type="sldNum" sz="quarter" idx="12"/>
          </p:nvPr>
        </p:nvSpPr>
        <p:spPr/>
        <p:txBody>
          <a:bodyPr/>
          <a:lstStyle>
            <a:lvl1pPr>
              <a:defRPr/>
            </a:lvl1pPr>
          </a:lstStyle>
          <a:p>
            <a:fld id="{8E4A2B3C-DA62-49E7-AD0C-2B73789078A8}" type="slidenum">
              <a:rPr lang="en-US" altLang="en-US"/>
              <a:pPr/>
              <a:t>‹#›</a:t>
            </a:fld>
            <a:endParaRPr lang="en-US" altLang="en-US"/>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2</a:t>
            </a:r>
          </a:p>
        </p:txBody>
      </p:sp>
      <p:sp>
        <p:nvSpPr>
          <p:cNvPr id="7" name="Slide Number Placeholder 6"/>
          <p:cNvSpPr>
            <a:spLocks noGrp="1"/>
          </p:cNvSpPr>
          <p:nvPr>
            <p:ph type="sldNum" sz="quarter" idx="12"/>
          </p:nvPr>
        </p:nvSpPr>
        <p:spPr/>
        <p:txBody>
          <a:bodyPr/>
          <a:lstStyle>
            <a:lvl1pPr>
              <a:defRPr/>
            </a:lvl1pPr>
          </a:lstStyle>
          <a:p>
            <a:fld id="{A56A619F-19C8-4D00-AA4B-FDFB200A3446}" type="slidenum">
              <a:rPr lang="en-US" altLang="en-US"/>
              <a:pPr/>
              <a:t>‹#›</a:t>
            </a:fld>
            <a:endParaRPr lang="en-US" altLang="en-US"/>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7" name="Rectangle 3"/>
          <p:cNvSpPr>
            <a:spLocks noGrp="1" noChangeArrowheads="1"/>
          </p:cNvSpPr>
          <p:nvPr>
            <p:ph type="title"/>
          </p:nvPr>
        </p:nvSpPr>
        <p:spPr bwMode="auto">
          <a:xfrm>
            <a:off x="1600200" y="304800"/>
            <a:ext cx="7086600" cy="685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6388" name="Rectangle 4"/>
          <p:cNvSpPr>
            <a:spLocks noGrp="1" noChangeArrowheads="1"/>
          </p:cNvSpPr>
          <p:nvPr>
            <p:ph type="body" idx="1"/>
          </p:nvPr>
        </p:nvSpPr>
        <p:spPr bwMode="auto">
          <a:xfrm>
            <a:off x="457200" y="1524000"/>
            <a:ext cx="8229600" cy="4411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1639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r>
              <a:rPr lang="en-US" altLang="en-US"/>
              <a:t>2</a:t>
            </a:r>
          </a:p>
        </p:txBody>
      </p:sp>
      <p:sp>
        <p:nvSpPr>
          <p:cNvPr id="16391" name="Rectangle 7"/>
          <p:cNvSpPr>
            <a:spLocks noGrp="1" noChangeArrowheads="1"/>
          </p:cNvSpPr>
          <p:nvPr>
            <p:ph type="sldNum" sz="quarter" idx="4"/>
          </p:nvPr>
        </p:nvSpPr>
        <p:spPr bwMode="auto">
          <a:xfrm>
            <a:off x="7010400" y="65532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A78F59E4-5538-4C76-9649-BB7C4655AE6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0"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705" r:id="rId12"/>
  </p:sldLayoutIdLst>
  <p:transition advClick="0"/>
  <p:timing>
    <p:tnLst>
      <p:par>
        <p:cTn id="1" dur="indefinite" restart="never" nodeType="tmRoot"/>
      </p:par>
    </p:tnLst>
  </p:timing>
  <p:hf hdr="0" ftr="0" dt="0"/>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rgbClr val="000066"/>
        </a:buClr>
        <a:buSzPct val="70000"/>
        <a:buFont typeface="Wingdings" pitchFamily="2" charset="2"/>
        <a:buChar char="l"/>
        <a:defRPr sz="3000">
          <a:solidFill>
            <a:srgbClr val="000066"/>
          </a:solidFill>
          <a:latin typeface="+mn-lt"/>
          <a:ea typeface="+mn-ea"/>
          <a:cs typeface="+mn-cs"/>
        </a:defRPr>
      </a:lvl1pPr>
      <a:lvl2pPr marL="692150" indent="-347663" algn="l" rtl="0" fontAlgn="base">
        <a:spcBef>
          <a:spcPct val="20000"/>
        </a:spcBef>
        <a:spcAft>
          <a:spcPct val="0"/>
        </a:spcAft>
        <a:buClr>
          <a:schemeClr val="tx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355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2</a:t>
            </a:r>
          </a:p>
        </p:txBody>
      </p:sp>
      <p:sp>
        <p:nvSpPr>
          <p:cNvPr id="235526" name="Rectangle 6"/>
          <p:cNvSpPr>
            <a:spLocks noGrp="1" noChangeArrowheads="1"/>
          </p:cNvSpPr>
          <p:nvPr>
            <p:ph type="sldNum" sz="quarter" idx="4"/>
          </p:nvPr>
        </p:nvSpPr>
        <p:spPr bwMode="auto">
          <a:xfrm>
            <a:off x="7010400" y="6610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255AAC71-0408-4CB7-89D8-2B31B1D82DB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igmax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56.w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en.wikipedia.org/wiki/Kendall_tau_rank_correlation_coefficient"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cytel.com/Papers/sxpaper.pdf"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onlinecourses.science.psu.edu/stat414/node/330"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ctrTitle"/>
          </p:nvPr>
        </p:nvSpPr>
        <p:spPr>
          <a:xfrm>
            <a:off x="114300" y="1066800"/>
            <a:ext cx="8915400" cy="1470025"/>
          </a:xfrm>
        </p:spPr>
        <p:txBody>
          <a:bodyPr/>
          <a:lstStyle/>
          <a:p>
            <a:pPr algn="ctr"/>
            <a:r>
              <a:rPr lang="en-CA" sz="3600" dirty="0" smtClean="0"/>
              <a:t>Webinar: What’s </a:t>
            </a:r>
            <a:r>
              <a:rPr lang="en-CA" sz="3600" dirty="0"/>
              <a:t>New in SigmaXL Version </a:t>
            </a:r>
            <a:r>
              <a:rPr lang="en-CA" sz="3600" dirty="0" smtClean="0"/>
              <a:t>7</a:t>
            </a:r>
            <a:endParaRPr lang="en-US" sz="2400" dirty="0">
              <a:solidFill>
                <a:srgbClr val="000066"/>
              </a:solidFill>
            </a:endParaRPr>
          </a:p>
        </p:txBody>
      </p:sp>
      <p:sp>
        <p:nvSpPr>
          <p:cNvPr id="5" name="Rectangle 4"/>
          <p:cNvSpPr/>
          <p:nvPr/>
        </p:nvSpPr>
        <p:spPr>
          <a:xfrm>
            <a:off x="2286000" y="2861608"/>
            <a:ext cx="4572000" cy="1938992"/>
          </a:xfrm>
          <a:prstGeom prst="rect">
            <a:avLst/>
          </a:prstGeom>
        </p:spPr>
        <p:txBody>
          <a:bodyPr>
            <a:spAutoFit/>
          </a:bodyPr>
          <a:lstStyle/>
          <a:p>
            <a:pPr algn="ctr"/>
            <a:r>
              <a:rPr lang="en-US" sz="2400" dirty="0">
                <a:solidFill>
                  <a:srgbClr val="000066"/>
                </a:solidFill>
              </a:rPr>
              <a:t>John Noguera</a:t>
            </a:r>
            <a:br>
              <a:rPr lang="en-US" sz="2400" dirty="0">
                <a:solidFill>
                  <a:srgbClr val="000066"/>
                </a:solidFill>
              </a:rPr>
            </a:br>
            <a:r>
              <a:rPr lang="en-US" sz="2400" dirty="0">
                <a:solidFill>
                  <a:srgbClr val="000066"/>
                </a:solidFill>
              </a:rPr>
              <a:t>CTO &amp; </a:t>
            </a:r>
            <a:r>
              <a:rPr lang="en-US" sz="2400" dirty="0" smtClean="0">
                <a:solidFill>
                  <a:srgbClr val="000066"/>
                </a:solidFill>
              </a:rPr>
              <a:t>Co-founder </a:t>
            </a:r>
            <a:r>
              <a:rPr lang="en-US" sz="2400" dirty="0">
                <a:solidFill>
                  <a:srgbClr val="000066"/>
                </a:solidFill>
              </a:rPr>
              <a:t/>
            </a:r>
            <a:br>
              <a:rPr lang="en-US" sz="2400" dirty="0">
                <a:solidFill>
                  <a:srgbClr val="000066"/>
                </a:solidFill>
              </a:rPr>
            </a:br>
            <a:r>
              <a:rPr lang="en-US" sz="2400" dirty="0">
                <a:solidFill>
                  <a:srgbClr val="000066"/>
                </a:solidFill>
              </a:rPr>
              <a:t>SigmaXL, Inc.</a:t>
            </a:r>
            <a:br>
              <a:rPr lang="en-US" sz="2400" dirty="0">
                <a:solidFill>
                  <a:srgbClr val="000066"/>
                </a:solidFill>
              </a:rPr>
            </a:br>
            <a:r>
              <a:rPr lang="en-US" sz="2400" dirty="0">
                <a:solidFill>
                  <a:srgbClr val="000066"/>
                </a:solidFill>
                <a:hlinkClick r:id="rId3"/>
              </a:rPr>
              <a:t>www.SigmaXL.com</a:t>
            </a:r>
            <a:r>
              <a:rPr lang="en-US" sz="2400" dirty="0">
                <a:solidFill>
                  <a:srgbClr val="000066"/>
                </a:solidFill>
              </a:rPr>
              <a:t/>
            </a:r>
            <a:br>
              <a:rPr lang="en-US" sz="2400" dirty="0">
                <a:solidFill>
                  <a:srgbClr val="000066"/>
                </a:solidFill>
              </a:rPr>
            </a:br>
            <a:r>
              <a:rPr lang="en-US" sz="2400" dirty="0" smtClean="0">
                <a:solidFill>
                  <a:srgbClr val="000066"/>
                </a:solidFill>
              </a:rPr>
              <a:t>October 2, </a:t>
            </a:r>
            <a:r>
              <a:rPr lang="en-US" sz="2400" dirty="0" smtClean="0">
                <a:solidFill>
                  <a:srgbClr val="000066"/>
                </a:solidFill>
              </a:rPr>
              <a:t>2014</a:t>
            </a:r>
            <a:endParaRPr lang="en-US" sz="2400" dirty="0"/>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7696200" y="76200"/>
            <a:ext cx="1371600" cy="914400"/>
          </a:xfrm>
          <a:prstGeom prst="rect">
            <a:avLst/>
          </a:prstGeom>
          <a:ln>
            <a:solidFill>
              <a:srgbClr val="002060"/>
            </a:solidFill>
          </a:ln>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0975" y="4151710"/>
            <a:ext cx="116205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10</a:t>
            </a:fld>
            <a:endParaRPr lang="en-US" altLang="en-US"/>
          </a:p>
        </p:txBody>
      </p:sp>
      <p:sp>
        <p:nvSpPr>
          <p:cNvPr id="134147" name="Rectangle 3"/>
          <p:cNvSpPr>
            <a:spLocks noGrp="1" noChangeArrowheads="1"/>
          </p:cNvSpPr>
          <p:nvPr>
            <p:ph type="body" idx="1"/>
          </p:nvPr>
        </p:nvSpPr>
        <p:spPr>
          <a:xfrm>
            <a:off x="533400" y="1447800"/>
            <a:ext cx="8458200" cy="4724400"/>
          </a:xfrm>
        </p:spPr>
        <p:txBody>
          <a:bodyPr/>
          <a:lstStyle/>
          <a:p>
            <a:r>
              <a:rPr lang="en-CA" sz="2000" dirty="0"/>
              <a:t>If an Extreme outlier is found, the cell is highlighted as red</a:t>
            </a:r>
            <a:r>
              <a:rPr lang="en-CA" sz="2000" dirty="0" smtClean="0"/>
              <a:t>:</a:t>
            </a:r>
            <a:br>
              <a:rPr lang="en-CA" sz="2000" dirty="0" smtClean="0"/>
            </a:br>
            <a:r>
              <a:rPr lang="en-CA" sz="2000" dirty="0" smtClean="0"/>
              <a:t/>
            </a:r>
            <a:br>
              <a:rPr lang="en-CA" sz="2000" dirty="0" smtClean="0"/>
            </a:br>
            <a:r>
              <a:rPr lang="en-CA" sz="2000" dirty="0" smtClean="0"/>
              <a:t/>
            </a:r>
            <a:br>
              <a:rPr lang="en-CA" sz="2000" dirty="0" smtClean="0"/>
            </a:br>
            <a:r>
              <a:rPr lang="en-CA" sz="2000" dirty="0" smtClean="0"/>
              <a:t/>
            </a:r>
            <a:br>
              <a:rPr lang="en-CA" sz="2000" dirty="0" smtClean="0"/>
            </a:br>
            <a:r>
              <a:rPr lang="en-CA" sz="2000" dirty="0" smtClean="0"/>
              <a:t/>
            </a:r>
            <a:br>
              <a:rPr lang="en-CA" sz="2000" dirty="0" smtClean="0"/>
            </a:br>
            <a:endParaRPr lang="en-US" sz="2000" dirty="0"/>
          </a:p>
          <a:p>
            <a:r>
              <a:rPr lang="en-CA" sz="2000" dirty="0"/>
              <a:t>The Anderson Darling normality test is applied to the sample data with outliers excluded.  If this results in an AD P-Value that is greater than 0.1, a notice is given, “Excluding the outliers, data are inherently normal."  The cell remains highlighted as yellow or red</a:t>
            </a:r>
            <a:r>
              <a:rPr lang="en-CA" sz="2000" dirty="0" smtClean="0"/>
              <a:t>.</a:t>
            </a:r>
            <a:endParaRPr lang="en-US" sz="2000" dirty="0"/>
          </a:p>
        </p:txBody>
      </p:sp>
      <p:sp>
        <p:nvSpPr>
          <p:cNvPr id="7" name="Rectangle 2"/>
          <p:cNvSpPr>
            <a:spLocks noGrp="1" noChangeArrowheads="1"/>
          </p:cNvSpPr>
          <p:nvPr>
            <p:ph type="title"/>
          </p:nvPr>
        </p:nvSpPr>
        <p:spPr>
          <a:xfrm>
            <a:off x="1600200" y="533400"/>
            <a:ext cx="7543800" cy="685800"/>
          </a:xfrm>
        </p:spPr>
        <p:txBody>
          <a:bodyPr/>
          <a:lstStyle/>
          <a:p>
            <a:r>
              <a:rPr lang="en-US" sz="3600" dirty="0" smtClean="0"/>
              <a:t>Hypothesis Test Assumptions Report </a:t>
            </a:r>
            <a:r>
              <a:rPr lang="en-US" sz="3600" dirty="0"/>
              <a:t>- Outliers (Boxplot </a:t>
            </a:r>
            <a:r>
              <a:rPr lang="en-US" sz="3600" dirty="0" smtClean="0"/>
              <a:t>Rules)</a:t>
            </a:r>
            <a:endParaRPr lang="en-US" sz="3600" dirty="0">
              <a:solidFill>
                <a:srgbClr val="000066"/>
              </a:solidFill>
            </a:endParaRPr>
          </a:p>
        </p:txBody>
      </p:sp>
      <p:pic>
        <p:nvPicPr>
          <p:cNvPr id="8" name="Picture 7"/>
          <p:cNvPicPr/>
          <p:nvPr/>
        </p:nvPicPr>
        <p:blipFill>
          <a:blip r:embed="rId3"/>
          <a:stretch>
            <a:fillRect/>
          </a:stretch>
        </p:blipFill>
        <p:spPr>
          <a:xfrm>
            <a:off x="3143885" y="2124710"/>
            <a:ext cx="2952115" cy="847090"/>
          </a:xfrm>
          <a:prstGeom prst="rect">
            <a:avLst/>
          </a:prstGeom>
        </p:spPr>
      </p:pic>
      <p:pic>
        <p:nvPicPr>
          <p:cNvPr id="12" name="Picture 11"/>
          <p:cNvPicPr/>
          <p:nvPr/>
        </p:nvPicPr>
        <p:blipFill>
          <a:blip r:embed="rId4"/>
          <a:stretch>
            <a:fillRect/>
          </a:stretch>
        </p:blipFill>
        <p:spPr>
          <a:xfrm>
            <a:off x="2895600" y="4953000"/>
            <a:ext cx="3733165" cy="999490"/>
          </a:xfrm>
          <a:prstGeom prst="rect">
            <a:avLst/>
          </a:prstGeom>
        </p:spPr>
      </p:pic>
    </p:spTree>
    <p:extLst>
      <p:ext uri="{BB962C8B-B14F-4D97-AF65-F5344CB8AC3E}">
        <p14:creationId xmlns:p14="http://schemas.microsoft.com/office/powerpoint/2010/main" val="3383289179"/>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11</a:t>
            </a:fld>
            <a:endParaRPr lang="en-US" altLang="en-US"/>
          </a:p>
        </p:txBody>
      </p:sp>
      <p:sp>
        <p:nvSpPr>
          <p:cNvPr id="134147" name="Rectangle 3"/>
          <p:cNvSpPr>
            <a:spLocks noGrp="1" noChangeArrowheads="1"/>
          </p:cNvSpPr>
          <p:nvPr>
            <p:ph type="body" idx="1"/>
          </p:nvPr>
        </p:nvSpPr>
        <p:spPr>
          <a:xfrm>
            <a:off x="533400" y="1524000"/>
            <a:ext cx="8458200" cy="4724400"/>
          </a:xfrm>
        </p:spPr>
        <p:txBody>
          <a:bodyPr/>
          <a:lstStyle/>
          <a:p>
            <a:r>
              <a:rPr lang="en-CA" sz="2000" dirty="0"/>
              <a:t>Each sample is tested for randomness (serial independence) using the Exact Nonparametric Runs Test. If the sample data is not random, a warning is given and recommendation to review the data with a Run Chart or Control Chart. </a:t>
            </a:r>
            <a:endParaRPr lang="en-US" sz="2000" dirty="0"/>
          </a:p>
          <a:p>
            <a:r>
              <a:rPr lang="en-CA" sz="2000" dirty="0"/>
              <a:t>If the Exact Nonparametric Runs Test P-Value is greater than or equal to 0.05, the cell is highlighted as </a:t>
            </a:r>
            <a:r>
              <a:rPr lang="en-CA" sz="2000" dirty="0" smtClean="0"/>
              <a:t>green.</a:t>
            </a:r>
            <a:endParaRPr lang="en-US" sz="2000" dirty="0"/>
          </a:p>
          <a:p>
            <a:r>
              <a:rPr lang="en-CA" sz="2000" dirty="0"/>
              <a:t>If the Exact Nonparametric Runs Test P-Value is less than 0.05, but greater than or equal to 0.01, the cell is highlighted as </a:t>
            </a:r>
            <a:r>
              <a:rPr lang="en-CA" sz="2000" dirty="0" smtClean="0"/>
              <a:t>yellow.</a:t>
            </a:r>
            <a:endParaRPr lang="en-US" sz="2000" dirty="0"/>
          </a:p>
          <a:p>
            <a:r>
              <a:rPr lang="en-CA" sz="2000" dirty="0"/>
              <a:t>If the Exact Nonparametric Runs Test P-Value is less than 0.01, the cell is highlighted as </a:t>
            </a:r>
            <a:r>
              <a:rPr lang="en-CA" sz="2000" dirty="0" smtClean="0"/>
              <a:t>red</a:t>
            </a:r>
            <a:r>
              <a:rPr lang="en-CA" sz="2000" dirty="0"/>
              <a:t>.</a:t>
            </a:r>
            <a:endParaRPr lang="en-US" sz="2000" dirty="0"/>
          </a:p>
        </p:txBody>
      </p:sp>
      <p:sp>
        <p:nvSpPr>
          <p:cNvPr id="7" name="Rectangle 2"/>
          <p:cNvSpPr>
            <a:spLocks noGrp="1" noChangeArrowheads="1"/>
          </p:cNvSpPr>
          <p:nvPr>
            <p:ph type="title"/>
          </p:nvPr>
        </p:nvSpPr>
        <p:spPr>
          <a:xfrm>
            <a:off x="1600200" y="533400"/>
            <a:ext cx="7543800" cy="685800"/>
          </a:xfrm>
        </p:spPr>
        <p:txBody>
          <a:bodyPr/>
          <a:lstStyle/>
          <a:p>
            <a:r>
              <a:rPr lang="en-US" sz="3600" dirty="0" smtClean="0"/>
              <a:t>Hypothesis Test Assumptions Report </a:t>
            </a:r>
            <a:r>
              <a:rPr lang="en-US" sz="3600" dirty="0"/>
              <a:t>- Randomness </a:t>
            </a:r>
            <a:endParaRPr lang="en-US" sz="3600" dirty="0">
              <a:solidFill>
                <a:srgbClr val="000066"/>
              </a:solidFill>
            </a:endParaRPr>
          </a:p>
        </p:txBody>
      </p:sp>
      <p:pic>
        <p:nvPicPr>
          <p:cNvPr id="9" name="Picture 8"/>
          <p:cNvPicPr/>
          <p:nvPr/>
        </p:nvPicPr>
        <p:blipFill>
          <a:blip r:embed="rId3"/>
          <a:stretch>
            <a:fillRect/>
          </a:stretch>
        </p:blipFill>
        <p:spPr>
          <a:xfrm>
            <a:off x="95885" y="5181600"/>
            <a:ext cx="2723810" cy="1085714"/>
          </a:xfrm>
          <a:prstGeom prst="rect">
            <a:avLst/>
          </a:prstGeom>
        </p:spPr>
      </p:pic>
      <p:pic>
        <p:nvPicPr>
          <p:cNvPr id="10" name="Picture 9"/>
          <p:cNvPicPr/>
          <p:nvPr/>
        </p:nvPicPr>
        <p:blipFill>
          <a:blip r:embed="rId4"/>
          <a:stretch>
            <a:fillRect/>
          </a:stretch>
        </p:blipFill>
        <p:spPr>
          <a:xfrm>
            <a:off x="2972171" y="5165139"/>
            <a:ext cx="2971429" cy="1057143"/>
          </a:xfrm>
          <a:prstGeom prst="rect">
            <a:avLst/>
          </a:prstGeom>
        </p:spPr>
      </p:pic>
      <p:pic>
        <p:nvPicPr>
          <p:cNvPr id="11" name="Picture 10"/>
          <p:cNvPicPr/>
          <p:nvPr/>
        </p:nvPicPr>
        <p:blipFill>
          <a:blip r:embed="rId5"/>
          <a:stretch>
            <a:fillRect/>
          </a:stretch>
        </p:blipFill>
        <p:spPr>
          <a:xfrm>
            <a:off x="6087110" y="5181600"/>
            <a:ext cx="2980690" cy="980440"/>
          </a:xfrm>
          <a:prstGeom prst="rect">
            <a:avLst/>
          </a:prstGeom>
        </p:spPr>
      </p:pic>
    </p:spTree>
    <p:extLst>
      <p:ext uri="{BB962C8B-B14F-4D97-AF65-F5344CB8AC3E}">
        <p14:creationId xmlns:p14="http://schemas.microsoft.com/office/powerpoint/2010/main" val="2691920976"/>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12</a:t>
            </a:fld>
            <a:endParaRPr lang="en-US" altLang="en-US"/>
          </a:p>
        </p:txBody>
      </p:sp>
      <p:sp>
        <p:nvSpPr>
          <p:cNvPr id="134147" name="Rectangle 3"/>
          <p:cNvSpPr>
            <a:spLocks noGrp="1" noChangeArrowheads="1"/>
          </p:cNvSpPr>
          <p:nvPr>
            <p:ph type="body" idx="1"/>
          </p:nvPr>
        </p:nvSpPr>
        <p:spPr>
          <a:xfrm>
            <a:off x="533400" y="1447800"/>
            <a:ext cx="8458200" cy="4724400"/>
          </a:xfrm>
        </p:spPr>
        <p:txBody>
          <a:bodyPr/>
          <a:lstStyle/>
          <a:p>
            <a:r>
              <a:rPr lang="en-CA" sz="2000" dirty="0"/>
              <a:t>The test for Equal Variances is applicable for two or more samples.  </a:t>
            </a:r>
            <a:endParaRPr lang="en-CA" sz="2000" dirty="0" smtClean="0"/>
          </a:p>
          <a:p>
            <a:r>
              <a:rPr lang="en-CA" sz="2000" dirty="0" smtClean="0"/>
              <a:t>If </a:t>
            </a:r>
            <a:r>
              <a:rPr lang="en-CA" sz="2000" dirty="0"/>
              <a:t>all sample data are normal, the F-Test (2 sample) or Bartlett’s Test (3 or more samples) is utilized. </a:t>
            </a:r>
            <a:endParaRPr lang="en-CA" sz="2000" dirty="0" smtClean="0"/>
          </a:p>
          <a:p>
            <a:r>
              <a:rPr lang="en-CA" sz="2000" dirty="0" smtClean="0"/>
              <a:t>If </a:t>
            </a:r>
            <a:r>
              <a:rPr lang="en-CA" sz="2000" dirty="0"/>
              <a:t>any samples are not normal, i.e., have an AD P-Value &lt; .05, </a:t>
            </a:r>
            <a:r>
              <a:rPr lang="en-CA" sz="2000" dirty="0" err="1"/>
              <a:t>Levene’s</a:t>
            </a:r>
            <a:r>
              <a:rPr lang="en-CA" sz="2000" dirty="0"/>
              <a:t> test is used.  </a:t>
            </a:r>
            <a:endParaRPr lang="en-CA" sz="2000" dirty="0" smtClean="0"/>
          </a:p>
          <a:p>
            <a:r>
              <a:rPr lang="en-CA" sz="2000" dirty="0" smtClean="0"/>
              <a:t>If </a:t>
            </a:r>
            <a:r>
              <a:rPr lang="en-CA" sz="2000" dirty="0"/>
              <a:t>the variances are unequal and the test being used is the equal variance option, then a warning is given and Unequal Variance (2 sample) or Welch’s Test (3 or more samples) is recommended.</a:t>
            </a:r>
            <a:endParaRPr lang="en-US" sz="2000" dirty="0"/>
          </a:p>
          <a:p>
            <a:r>
              <a:rPr lang="en-CA" sz="2000" dirty="0"/>
              <a:t>If the test for Equal Variances P-Value is &gt;= .05, the cell is highlighted as green</a:t>
            </a:r>
            <a:r>
              <a:rPr lang="en-CA" sz="2000" dirty="0" smtClean="0"/>
              <a:t>:</a:t>
            </a:r>
            <a:endParaRPr lang="en-US" sz="2000" dirty="0"/>
          </a:p>
        </p:txBody>
      </p:sp>
      <p:sp>
        <p:nvSpPr>
          <p:cNvPr id="7" name="Rectangle 2"/>
          <p:cNvSpPr>
            <a:spLocks noGrp="1" noChangeArrowheads="1"/>
          </p:cNvSpPr>
          <p:nvPr>
            <p:ph type="title"/>
          </p:nvPr>
        </p:nvSpPr>
        <p:spPr>
          <a:xfrm>
            <a:off x="1600200" y="533400"/>
            <a:ext cx="7543800" cy="685800"/>
          </a:xfrm>
        </p:spPr>
        <p:txBody>
          <a:bodyPr/>
          <a:lstStyle/>
          <a:p>
            <a:r>
              <a:rPr lang="en-US" sz="3600" dirty="0"/>
              <a:t>Hypothesis Test Assumptions Report </a:t>
            </a:r>
            <a:r>
              <a:rPr lang="en-US" sz="3600" dirty="0" smtClean="0"/>
              <a:t>– Equal Variance</a:t>
            </a:r>
            <a:endParaRPr lang="en-US" sz="3600" dirty="0">
              <a:solidFill>
                <a:srgbClr val="000066"/>
              </a:solidFill>
            </a:endParaRPr>
          </a:p>
        </p:txBody>
      </p:sp>
      <p:pic>
        <p:nvPicPr>
          <p:cNvPr id="9" name="Picture 8"/>
          <p:cNvPicPr/>
          <p:nvPr/>
        </p:nvPicPr>
        <p:blipFill>
          <a:blip r:embed="rId3"/>
          <a:stretch>
            <a:fillRect/>
          </a:stretch>
        </p:blipFill>
        <p:spPr>
          <a:xfrm>
            <a:off x="2604663" y="5029200"/>
            <a:ext cx="3895090" cy="1028065"/>
          </a:xfrm>
          <a:prstGeom prst="rect">
            <a:avLst/>
          </a:prstGeom>
        </p:spPr>
      </p:pic>
    </p:spTree>
    <p:extLst>
      <p:ext uri="{BB962C8B-B14F-4D97-AF65-F5344CB8AC3E}">
        <p14:creationId xmlns:p14="http://schemas.microsoft.com/office/powerpoint/2010/main" val="2691920976"/>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13</a:t>
            </a:fld>
            <a:endParaRPr lang="en-US" altLang="en-US"/>
          </a:p>
        </p:txBody>
      </p:sp>
      <p:sp>
        <p:nvSpPr>
          <p:cNvPr id="134147" name="Rectangle 3"/>
          <p:cNvSpPr>
            <a:spLocks noGrp="1" noChangeArrowheads="1"/>
          </p:cNvSpPr>
          <p:nvPr>
            <p:ph type="body" idx="1"/>
          </p:nvPr>
        </p:nvSpPr>
        <p:spPr>
          <a:xfrm>
            <a:off x="533400" y="1447800"/>
            <a:ext cx="8458200" cy="4724400"/>
          </a:xfrm>
        </p:spPr>
        <p:txBody>
          <a:bodyPr/>
          <a:lstStyle/>
          <a:p>
            <a:r>
              <a:rPr lang="en-CA" sz="2000" dirty="0"/>
              <a:t>If the test for Equal Variances P-Value is &gt;= .05, but the Assume Equal Variances is unchecked (2 sample) or Welch’s ANOVA (3 or more samples) is used, the cell is highlighted as yellow</a:t>
            </a:r>
            <a:r>
              <a:rPr lang="en-CA" sz="2000" dirty="0" smtClean="0"/>
              <a:t>:</a:t>
            </a:r>
            <a:br>
              <a:rPr lang="en-CA" sz="2000" dirty="0" smtClean="0"/>
            </a:br>
            <a:r>
              <a:rPr lang="en-CA" sz="2000" dirty="0" smtClean="0"/>
              <a:t/>
            </a:r>
            <a:br>
              <a:rPr lang="en-CA" sz="2000" dirty="0" smtClean="0"/>
            </a:br>
            <a:r>
              <a:rPr lang="en-CA" sz="2000" dirty="0" smtClean="0"/>
              <a:t/>
            </a:r>
            <a:br>
              <a:rPr lang="en-CA" sz="2000" dirty="0" smtClean="0"/>
            </a:br>
            <a:r>
              <a:rPr lang="en-CA" sz="2000" dirty="0" smtClean="0"/>
              <a:t/>
            </a:r>
            <a:br>
              <a:rPr lang="en-CA" sz="2000" dirty="0" smtClean="0"/>
            </a:br>
            <a:r>
              <a:rPr lang="en-CA" sz="2000" dirty="0" smtClean="0"/>
              <a:t/>
            </a:r>
            <a:br>
              <a:rPr lang="en-CA" sz="2000" dirty="0" smtClean="0"/>
            </a:br>
            <a:endParaRPr lang="en-US" sz="2000" dirty="0"/>
          </a:p>
          <a:p>
            <a:r>
              <a:rPr lang="en-CA" sz="2000" dirty="0"/>
              <a:t>If the test for Equal Variances P-Value is &lt; .05, and the Assume Equal Variances is checked (2 sample) or regular One-Way ANOVA (3 or more samples) is used, the cell is highlighted as red</a:t>
            </a:r>
            <a:r>
              <a:rPr lang="en-CA" sz="2000" dirty="0" smtClean="0"/>
              <a:t>:</a:t>
            </a:r>
            <a:br>
              <a:rPr lang="en-CA" sz="2000" dirty="0" smtClean="0"/>
            </a:br>
            <a:r>
              <a:rPr lang="en-CA" sz="2000" dirty="0" smtClean="0"/>
              <a:t/>
            </a:r>
            <a:br>
              <a:rPr lang="en-CA" sz="2000" dirty="0" smtClean="0"/>
            </a:br>
            <a:r>
              <a:rPr lang="en-CA" sz="2000" dirty="0" smtClean="0"/>
              <a:t/>
            </a:r>
            <a:br>
              <a:rPr lang="en-CA" sz="2000" dirty="0" smtClean="0"/>
            </a:br>
            <a:endParaRPr lang="en-US" sz="2000" dirty="0"/>
          </a:p>
        </p:txBody>
      </p:sp>
      <p:sp>
        <p:nvSpPr>
          <p:cNvPr id="7" name="Rectangle 2"/>
          <p:cNvSpPr>
            <a:spLocks noGrp="1" noChangeArrowheads="1"/>
          </p:cNvSpPr>
          <p:nvPr>
            <p:ph type="title"/>
          </p:nvPr>
        </p:nvSpPr>
        <p:spPr>
          <a:xfrm>
            <a:off x="1600200" y="533400"/>
            <a:ext cx="7543800" cy="685800"/>
          </a:xfrm>
        </p:spPr>
        <p:txBody>
          <a:bodyPr/>
          <a:lstStyle/>
          <a:p>
            <a:r>
              <a:rPr lang="en-US" sz="3600" dirty="0"/>
              <a:t>Hypothesis Test Assumptions Report </a:t>
            </a:r>
            <a:r>
              <a:rPr lang="en-US" sz="3600" dirty="0" smtClean="0"/>
              <a:t>– Equal Variance</a:t>
            </a:r>
            <a:endParaRPr lang="en-US" sz="3600" dirty="0">
              <a:solidFill>
                <a:srgbClr val="000066"/>
              </a:solidFill>
            </a:endParaRPr>
          </a:p>
        </p:txBody>
      </p:sp>
      <p:pic>
        <p:nvPicPr>
          <p:cNvPr id="6" name="Picture 5"/>
          <p:cNvPicPr/>
          <p:nvPr/>
        </p:nvPicPr>
        <p:blipFill>
          <a:blip r:embed="rId3"/>
          <a:stretch>
            <a:fillRect/>
          </a:stretch>
        </p:blipFill>
        <p:spPr>
          <a:xfrm>
            <a:off x="2624455" y="2648585"/>
            <a:ext cx="3895090" cy="1009015"/>
          </a:xfrm>
          <a:prstGeom prst="rect">
            <a:avLst/>
          </a:prstGeom>
        </p:spPr>
      </p:pic>
      <p:pic>
        <p:nvPicPr>
          <p:cNvPr id="8" name="Picture 7"/>
          <p:cNvPicPr/>
          <p:nvPr/>
        </p:nvPicPr>
        <p:blipFill>
          <a:blip r:embed="rId4"/>
          <a:stretch>
            <a:fillRect/>
          </a:stretch>
        </p:blipFill>
        <p:spPr>
          <a:xfrm>
            <a:off x="1752600" y="5151755"/>
            <a:ext cx="5943600" cy="715645"/>
          </a:xfrm>
          <a:prstGeom prst="rect">
            <a:avLst/>
          </a:prstGeom>
        </p:spPr>
      </p:pic>
    </p:spTree>
    <p:extLst>
      <p:ext uri="{BB962C8B-B14F-4D97-AF65-F5344CB8AC3E}">
        <p14:creationId xmlns:p14="http://schemas.microsoft.com/office/powerpoint/2010/main" val="3162845115"/>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14</a:t>
            </a:fld>
            <a:endParaRPr lang="en-US" altLang="en-US"/>
          </a:p>
        </p:txBody>
      </p:sp>
      <p:sp>
        <p:nvSpPr>
          <p:cNvPr id="134147" name="Rectangle 3"/>
          <p:cNvSpPr>
            <a:spLocks noGrp="1" noChangeArrowheads="1"/>
          </p:cNvSpPr>
          <p:nvPr>
            <p:ph type="body" idx="1"/>
          </p:nvPr>
        </p:nvSpPr>
        <p:spPr>
          <a:xfrm>
            <a:off x="533400" y="1676400"/>
            <a:ext cx="8458200" cy="4724400"/>
          </a:xfrm>
        </p:spPr>
        <p:txBody>
          <a:bodyPr/>
          <a:lstStyle/>
          <a:p>
            <a:r>
              <a:rPr lang="en-CA" sz="2000" dirty="0" smtClean="0"/>
              <a:t>If </a:t>
            </a:r>
            <a:r>
              <a:rPr lang="en-CA" sz="2000" dirty="0"/>
              <a:t>the test for Equal Variances P-Value is &lt; .05, and the Assume Equal Variances is unchecked (2 sample) or Welch’s ANOVA (3 or more samples) is used, the cell is highlighted as green:</a:t>
            </a:r>
            <a:endParaRPr lang="en-US" sz="2000" dirty="0"/>
          </a:p>
          <a:p>
            <a:pPr marL="0" indent="0">
              <a:buNone/>
            </a:pPr>
            <a:endParaRPr lang="en-US" sz="2000" dirty="0"/>
          </a:p>
        </p:txBody>
      </p:sp>
      <p:sp>
        <p:nvSpPr>
          <p:cNvPr id="7" name="Rectangle 2"/>
          <p:cNvSpPr>
            <a:spLocks noGrp="1" noChangeArrowheads="1"/>
          </p:cNvSpPr>
          <p:nvPr>
            <p:ph type="title"/>
          </p:nvPr>
        </p:nvSpPr>
        <p:spPr>
          <a:xfrm>
            <a:off x="1600200" y="533400"/>
            <a:ext cx="7543800" cy="685800"/>
          </a:xfrm>
        </p:spPr>
        <p:txBody>
          <a:bodyPr/>
          <a:lstStyle/>
          <a:p>
            <a:r>
              <a:rPr lang="en-US" sz="3600" dirty="0"/>
              <a:t>Hypothesis Test Assumptions Report </a:t>
            </a:r>
            <a:r>
              <a:rPr lang="en-US" sz="3600" dirty="0" smtClean="0"/>
              <a:t>– Equal Variance</a:t>
            </a:r>
            <a:endParaRPr lang="en-US" sz="3600" dirty="0">
              <a:solidFill>
                <a:srgbClr val="000066"/>
              </a:solidFill>
            </a:endParaRPr>
          </a:p>
        </p:txBody>
      </p:sp>
      <p:pic>
        <p:nvPicPr>
          <p:cNvPr id="10" name="Picture 9"/>
          <p:cNvPicPr/>
          <p:nvPr/>
        </p:nvPicPr>
        <p:blipFill>
          <a:blip r:embed="rId3"/>
          <a:stretch>
            <a:fillRect/>
          </a:stretch>
        </p:blipFill>
        <p:spPr>
          <a:xfrm>
            <a:off x="1600200" y="3048000"/>
            <a:ext cx="5943600" cy="863600"/>
          </a:xfrm>
          <a:prstGeom prst="rect">
            <a:avLst/>
          </a:prstGeom>
        </p:spPr>
      </p:pic>
    </p:spTree>
    <p:extLst>
      <p:ext uri="{BB962C8B-B14F-4D97-AF65-F5344CB8AC3E}">
        <p14:creationId xmlns:p14="http://schemas.microsoft.com/office/powerpoint/2010/main" val="2536105112"/>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15</a:t>
            </a:fld>
            <a:endParaRPr lang="en-US" altLang="en-US"/>
          </a:p>
        </p:txBody>
      </p:sp>
      <p:sp>
        <p:nvSpPr>
          <p:cNvPr id="134147" name="Rectangle 3"/>
          <p:cNvSpPr>
            <a:spLocks noGrp="1" noChangeArrowheads="1"/>
          </p:cNvSpPr>
          <p:nvPr>
            <p:ph type="body" idx="1"/>
          </p:nvPr>
        </p:nvSpPr>
        <p:spPr>
          <a:xfrm>
            <a:off x="533400" y="1600200"/>
            <a:ext cx="8458200" cy="4724400"/>
          </a:xfrm>
        </p:spPr>
        <p:txBody>
          <a:bodyPr/>
          <a:lstStyle/>
          <a:p>
            <a:pPr marL="0" lvl="0" indent="0">
              <a:buNone/>
            </a:pPr>
            <a:r>
              <a:rPr lang="en-US" sz="2000" dirty="0" smtClean="0"/>
              <a:t>Open </a:t>
            </a:r>
            <a:r>
              <a:rPr lang="en-US" sz="2000" b="1" dirty="0"/>
              <a:t>Customer </a:t>
            </a:r>
            <a:r>
              <a:rPr lang="en-US" sz="2000" b="1" dirty="0" smtClean="0"/>
              <a:t>Data.xlsx.</a:t>
            </a:r>
            <a:r>
              <a:rPr lang="en-US" sz="2000" dirty="0" smtClean="0"/>
              <a:t>  </a:t>
            </a:r>
            <a:r>
              <a:rPr lang="en-US" sz="2000" dirty="0"/>
              <a:t>Click </a:t>
            </a:r>
            <a:r>
              <a:rPr lang="en-CA" sz="2000" b="1" dirty="0">
                <a:solidFill>
                  <a:srgbClr val="FF0000"/>
                </a:solidFill>
              </a:rPr>
              <a:t>SigmaXL &gt; Statistical Tools &gt; One-Way ANOVA &amp; Means Matrix</a:t>
            </a:r>
            <a:r>
              <a:rPr lang="en-US" sz="2000" dirty="0" smtClean="0"/>
              <a:t>. Select variables as shown:</a:t>
            </a:r>
          </a:p>
          <a:p>
            <a:pPr marL="0" indent="0">
              <a:buNone/>
            </a:pPr>
            <a:endParaRPr lang="en-US" sz="2000" dirty="0"/>
          </a:p>
        </p:txBody>
      </p:sp>
      <p:sp>
        <p:nvSpPr>
          <p:cNvPr id="7" name="Rectangle 2"/>
          <p:cNvSpPr>
            <a:spLocks noGrp="1" noChangeArrowheads="1"/>
          </p:cNvSpPr>
          <p:nvPr>
            <p:ph type="title"/>
          </p:nvPr>
        </p:nvSpPr>
        <p:spPr>
          <a:xfrm>
            <a:off x="1600200" y="533400"/>
            <a:ext cx="7543800" cy="685800"/>
          </a:xfrm>
        </p:spPr>
        <p:txBody>
          <a:bodyPr/>
          <a:lstStyle/>
          <a:p>
            <a:r>
              <a:rPr lang="en-US" sz="3200" dirty="0"/>
              <a:t>Hypothesis Test Assumptions Report </a:t>
            </a:r>
            <a:r>
              <a:rPr lang="en-US" sz="3200" dirty="0" smtClean="0"/>
              <a:t>– Example: One-Way ANOVA </a:t>
            </a:r>
            <a:endParaRPr lang="en-US" sz="3200" dirty="0">
              <a:solidFill>
                <a:srgbClr val="000066"/>
              </a:solidFill>
            </a:endParaRPr>
          </a:p>
        </p:txBody>
      </p:sp>
      <p:pic>
        <p:nvPicPr>
          <p:cNvPr id="8" name="Picture 7"/>
          <p:cNvPicPr/>
          <p:nvPr/>
        </p:nvPicPr>
        <p:blipFill>
          <a:blip r:embed="rId3"/>
          <a:stretch>
            <a:fillRect/>
          </a:stretch>
        </p:blipFill>
        <p:spPr>
          <a:xfrm>
            <a:off x="1447800" y="2667000"/>
            <a:ext cx="6781800" cy="2895600"/>
          </a:xfrm>
          <a:prstGeom prst="rect">
            <a:avLst/>
          </a:prstGeom>
        </p:spPr>
      </p:pic>
    </p:spTree>
    <p:extLst>
      <p:ext uri="{BB962C8B-B14F-4D97-AF65-F5344CB8AC3E}">
        <p14:creationId xmlns:p14="http://schemas.microsoft.com/office/powerpoint/2010/main" val="1180542613"/>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16</a:t>
            </a:fld>
            <a:endParaRPr lang="en-US" altLang="en-US"/>
          </a:p>
        </p:txBody>
      </p:sp>
      <p:sp>
        <p:nvSpPr>
          <p:cNvPr id="7" name="Rectangle 2"/>
          <p:cNvSpPr>
            <a:spLocks noGrp="1" noChangeArrowheads="1"/>
          </p:cNvSpPr>
          <p:nvPr>
            <p:ph type="title"/>
          </p:nvPr>
        </p:nvSpPr>
        <p:spPr>
          <a:xfrm>
            <a:off x="1600200" y="533400"/>
            <a:ext cx="7543800" cy="685800"/>
          </a:xfrm>
        </p:spPr>
        <p:txBody>
          <a:bodyPr/>
          <a:lstStyle/>
          <a:p>
            <a:r>
              <a:rPr lang="en-US" sz="3200" dirty="0"/>
              <a:t>Hypothesis Test Assumptions Report </a:t>
            </a:r>
            <a:r>
              <a:rPr lang="en-US" sz="3200" dirty="0" smtClean="0"/>
              <a:t>– Example: One-Way ANOVA </a:t>
            </a:r>
            <a:endParaRPr lang="en-US" sz="3200" dirty="0">
              <a:solidFill>
                <a:srgbClr val="000066"/>
              </a:solidFill>
            </a:endParaRPr>
          </a:p>
        </p:txBody>
      </p:sp>
      <p:pic>
        <p:nvPicPr>
          <p:cNvPr id="9" name="Picture 8"/>
          <p:cNvPicPr/>
          <p:nvPr/>
        </p:nvPicPr>
        <p:blipFill>
          <a:blip r:embed="rId3"/>
          <a:stretch>
            <a:fillRect/>
          </a:stretch>
        </p:blipFill>
        <p:spPr>
          <a:xfrm>
            <a:off x="1524000" y="4257675"/>
            <a:ext cx="5943600" cy="2447925"/>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294838"/>
            <a:ext cx="6781800" cy="2896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1321649"/>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17</a:t>
            </a:fld>
            <a:endParaRPr lang="en-US" altLang="en-US"/>
          </a:p>
        </p:txBody>
      </p:sp>
      <p:sp>
        <p:nvSpPr>
          <p:cNvPr id="7" name="Rectangle 2"/>
          <p:cNvSpPr>
            <a:spLocks noGrp="1" noChangeArrowheads="1"/>
          </p:cNvSpPr>
          <p:nvPr>
            <p:ph type="title"/>
          </p:nvPr>
        </p:nvSpPr>
        <p:spPr>
          <a:xfrm>
            <a:off x="1600200" y="533400"/>
            <a:ext cx="7543800" cy="685800"/>
          </a:xfrm>
        </p:spPr>
        <p:txBody>
          <a:bodyPr/>
          <a:lstStyle/>
          <a:p>
            <a:r>
              <a:rPr lang="en-US" sz="3200" dirty="0"/>
              <a:t>Hypothesis Test Assumptions Report </a:t>
            </a:r>
            <a:r>
              <a:rPr lang="en-US" sz="3200" dirty="0" smtClean="0"/>
              <a:t>– Example: One-Way ANOVA</a:t>
            </a:r>
            <a:endParaRPr lang="en-US" sz="3200" dirty="0">
              <a:solidFill>
                <a:srgbClr val="000066"/>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3810000" cy="5029200"/>
          </a:xfrm>
          <a:prstGeom prst="rect">
            <a:avLst/>
          </a:prstGeom>
          <a:noFill/>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2262187"/>
            <a:ext cx="3779520" cy="2333625"/>
          </a:xfrm>
          <a:prstGeom prst="rect">
            <a:avLst/>
          </a:prstGeom>
          <a:noFill/>
        </p:spPr>
      </p:pic>
      <p:sp>
        <p:nvSpPr>
          <p:cNvPr id="2" name="TextBox 1"/>
          <p:cNvSpPr txBox="1"/>
          <p:nvPr/>
        </p:nvSpPr>
        <p:spPr>
          <a:xfrm>
            <a:off x="304800" y="1216223"/>
            <a:ext cx="3962400" cy="523220"/>
          </a:xfrm>
          <a:prstGeom prst="rect">
            <a:avLst/>
          </a:prstGeom>
          <a:noFill/>
        </p:spPr>
        <p:txBody>
          <a:bodyPr wrap="square" rtlCol="0">
            <a:spAutoFit/>
          </a:bodyPr>
          <a:lstStyle/>
          <a:p>
            <a:r>
              <a:rPr lang="en-US" sz="1400" dirty="0" smtClean="0">
                <a:solidFill>
                  <a:srgbClr val="FF0000"/>
                </a:solidFill>
              </a:rPr>
              <a:t>SigmaXL &gt; Graphical Tools &gt; Histograms &amp; Descriptive Statistics</a:t>
            </a:r>
            <a:endParaRPr lang="en-US" sz="1400" dirty="0">
              <a:solidFill>
                <a:srgbClr val="FF0000"/>
              </a:solidFill>
            </a:endParaRPr>
          </a:p>
        </p:txBody>
      </p:sp>
      <p:sp>
        <p:nvSpPr>
          <p:cNvPr id="10" name="TextBox 9"/>
          <p:cNvSpPr txBox="1"/>
          <p:nvPr/>
        </p:nvSpPr>
        <p:spPr>
          <a:xfrm>
            <a:off x="4785360" y="1825823"/>
            <a:ext cx="3962400" cy="307777"/>
          </a:xfrm>
          <a:prstGeom prst="rect">
            <a:avLst/>
          </a:prstGeom>
          <a:noFill/>
        </p:spPr>
        <p:txBody>
          <a:bodyPr wrap="square" rtlCol="0">
            <a:spAutoFit/>
          </a:bodyPr>
          <a:lstStyle/>
          <a:p>
            <a:r>
              <a:rPr lang="en-US" sz="1400" dirty="0" smtClean="0">
                <a:solidFill>
                  <a:srgbClr val="FF0000"/>
                </a:solidFill>
              </a:rPr>
              <a:t>SigmaXL &gt; Graphical Tools &gt; Boxplots</a:t>
            </a:r>
            <a:endParaRPr lang="en-US" sz="1400" dirty="0">
              <a:solidFill>
                <a:srgbClr val="FF0000"/>
              </a:solidFill>
            </a:endParaRPr>
          </a:p>
        </p:txBody>
      </p:sp>
    </p:spTree>
    <p:extLst>
      <p:ext uri="{BB962C8B-B14F-4D97-AF65-F5344CB8AC3E}">
        <p14:creationId xmlns:p14="http://schemas.microsoft.com/office/powerpoint/2010/main" val="3360046085"/>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18</a:t>
            </a:fld>
            <a:endParaRPr lang="en-US" altLang="en-US"/>
          </a:p>
        </p:txBody>
      </p:sp>
      <p:sp>
        <p:nvSpPr>
          <p:cNvPr id="134147" name="Rectangle 3"/>
          <p:cNvSpPr>
            <a:spLocks noGrp="1" noChangeArrowheads="1"/>
          </p:cNvSpPr>
          <p:nvPr>
            <p:ph type="body" idx="1"/>
          </p:nvPr>
        </p:nvSpPr>
        <p:spPr>
          <a:xfrm>
            <a:off x="495300" y="1752600"/>
            <a:ext cx="8458200" cy="4724400"/>
          </a:xfrm>
        </p:spPr>
        <p:txBody>
          <a:bodyPr/>
          <a:lstStyle/>
          <a:p>
            <a:r>
              <a:rPr lang="en-US" sz="2000" dirty="0" smtClean="0"/>
              <a:t>Open </a:t>
            </a:r>
            <a:r>
              <a:rPr lang="en-US" sz="2000" b="1" dirty="0" err="1"/>
              <a:t>Nonnormal</a:t>
            </a:r>
            <a:r>
              <a:rPr lang="en-US" sz="2000" b="1" dirty="0"/>
              <a:t> Task Time Difference – Small </a:t>
            </a:r>
            <a:r>
              <a:rPr lang="en-US" sz="2000" b="1" dirty="0" smtClean="0"/>
              <a:t>Sample.xlsx</a:t>
            </a:r>
            <a:r>
              <a:rPr lang="en-US" sz="2000" dirty="0" smtClean="0"/>
              <a:t>.</a:t>
            </a:r>
          </a:p>
          <a:p>
            <a:pPr lvl="1"/>
            <a:r>
              <a:rPr lang="en-US" sz="1600" dirty="0" smtClean="0"/>
              <a:t>A </a:t>
            </a:r>
            <a:r>
              <a:rPr lang="en-US" sz="1600" dirty="0"/>
              <a:t>study was performed to determine the effectiveness of training to reduce the time required to complete a short but repetitive process task. </a:t>
            </a:r>
            <a:endParaRPr lang="en-US" sz="1600" dirty="0" smtClean="0"/>
          </a:p>
          <a:p>
            <a:pPr lvl="1"/>
            <a:r>
              <a:rPr lang="en-US" sz="1600" dirty="0" smtClean="0"/>
              <a:t>Fifteen </a:t>
            </a:r>
            <a:r>
              <a:rPr lang="en-US" sz="1600" dirty="0"/>
              <a:t>operators were randomly selected and the difference in task time was recorded in seconds (after training – before training).  </a:t>
            </a:r>
            <a:endParaRPr lang="en-US" sz="1600" dirty="0" smtClean="0"/>
          </a:p>
          <a:p>
            <a:pPr lvl="1"/>
            <a:r>
              <a:rPr lang="en-US" sz="1600" dirty="0" smtClean="0"/>
              <a:t>A </a:t>
            </a:r>
            <a:r>
              <a:rPr lang="en-US" sz="1600" dirty="0"/>
              <a:t>negative value denotes that the operator completed the task in less time after training than before</a:t>
            </a:r>
            <a:r>
              <a:rPr lang="en-US" sz="1600" dirty="0" smtClean="0"/>
              <a:t>.</a:t>
            </a:r>
          </a:p>
          <a:p>
            <a:pPr lvl="1"/>
            <a:r>
              <a:rPr lang="en-US" sz="1600" dirty="0" smtClean="0"/>
              <a:t>H0: Mean Difference = 0; Ha: Mean Difference &lt; 0.</a:t>
            </a:r>
            <a:endParaRPr lang="en-US" sz="1600" dirty="0"/>
          </a:p>
          <a:p>
            <a:pPr marL="0" indent="0">
              <a:buNone/>
            </a:pPr>
            <a:endParaRPr lang="en-US" sz="2000" dirty="0"/>
          </a:p>
        </p:txBody>
      </p:sp>
      <p:sp>
        <p:nvSpPr>
          <p:cNvPr id="7" name="Rectangle 2"/>
          <p:cNvSpPr>
            <a:spLocks noGrp="1" noChangeArrowheads="1"/>
          </p:cNvSpPr>
          <p:nvPr>
            <p:ph type="title"/>
          </p:nvPr>
        </p:nvSpPr>
        <p:spPr>
          <a:xfrm>
            <a:off x="1600200" y="838200"/>
            <a:ext cx="7543800" cy="685800"/>
          </a:xfrm>
        </p:spPr>
        <p:txBody>
          <a:bodyPr/>
          <a:lstStyle/>
          <a:p>
            <a:r>
              <a:rPr lang="en-US" sz="3200" dirty="0"/>
              <a:t>Hypothesis Test Assumptions Report </a:t>
            </a:r>
            <a:r>
              <a:rPr lang="en-US" sz="3200" dirty="0" smtClean="0"/>
              <a:t>Example – 1 Sample t-Test with Small Sample </a:t>
            </a:r>
            <a:r>
              <a:rPr lang="en-US" sz="3200" dirty="0" err="1" smtClean="0"/>
              <a:t>Nonnormal</a:t>
            </a:r>
            <a:r>
              <a:rPr lang="en-US" sz="3200" dirty="0" smtClean="0"/>
              <a:t> Data</a:t>
            </a:r>
            <a:endParaRPr lang="en-US" sz="3200" dirty="0">
              <a:solidFill>
                <a:srgbClr val="000066"/>
              </a:solidFill>
            </a:endParaRPr>
          </a:p>
        </p:txBody>
      </p:sp>
      <p:pic>
        <p:nvPicPr>
          <p:cNvPr id="8" name="Picture 7"/>
          <p:cNvPicPr/>
          <p:nvPr/>
        </p:nvPicPr>
        <p:blipFill>
          <a:blip r:embed="rId3"/>
          <a:stretch>
            <a:fillRect/>
          </a:stretch>
        </p:blipFill>
        <p:spPr>
          <a:xfrm>
            <a:off x="3124200" y="4724400"/>
            <a:ext cx="5486400" cy="2057400"/>
          </a:xfrm>
          <a:prstGeom prst="rect">
            <a:avLst/>
          </a:prstGeom>
        </p:spPr>
      </p:pic>
      <p:sp>
        <p:nvSpPr>
          <p:cNvPr id="2" name="TextBox 1"/>
          <p:cNvSpPr txBox="1"/>
          <p:nvPr/>
        </p:nvSpPr>
        <p:spPr>
          <a:xfrm>
            <a:off x="3048000" y="4105870"/>
            <a:ext cx="5562600" cy="923330"/>
          </a:xfrm>
          <a:prstGeom prst="rect">
            <a:avLst/>
          </a:prstGeom>
          <a:noFill/>
        </p:spPr>
        <p:txBody>
          <a:bodyPr wrap="square" rtlCol="0">
            <a:spAutoFit/>
          </a:bodyPr>
          <a:lstStyle/>
          <a:p>
            <a:r>
              <a:rPr lang="en-US" b="1" dirty="0">
                <a:solidFill>
                  <a:srgbClr val="FF0000"/>
                </a:solidFill>
              </a:rPr>
              <a:t>SigmaXL &gt; Statistical Tools &gt; 1 Sample t-Test &amp; Confidence Intervals</a:t>
            </a:r>
            <a:r>
              <a:rPr lang="en-US" dirty="0">
                <a:solidFill>
                  <a:srgbClr val="FF0000"/>
                </a:solidFill>
              </a:rPr>
              <a:t>. </a:t>
            </a:r>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661" y="4229100"/>
            <a:ext cx="2316339"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03020"/>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19</a:t>
            </a:fld>
            <a:endParaRPr lang="en-US" altLang="en-US" dirty="0"/>
          </a:p>
        </p:txBody>
      </p:sp>
      <p:sp>
        <p:nvSpPr>
          <p:cNvPr id="7" name="Rectangle 2"/>
          <p:cNvSpPr>
            <a:spLocks noGrp="1" noChangeArrowheads="1"/>
          </p:cNvSpPr>
          <p:nvPr>
            <p:ph type="title"/>
          </p:nvPr>
        </p:nvSpPr>
        <p:spPr>
          <a:xfrm>
            <a:off x="1600200" y="381000"/>
            <a:ext cx="7543800" cy="685800"/>
          </a:xfrm>
        </p:spPr>
        <p:txBody>
          <a:bodyPr/>
          <a:lstStyle/>
          <a:p>
            <a:r>
              <a:rPr lang="en-US" sz="3200" dirty="0"/>
              <a:t>Hypothesis Test Assumptions Report </a:t>
            </a:r>
            <a:r>
              <a:rPr lang="en-US" sz="3200" dirty="0" smtClean="0"/>
              <a:t>Example – Small Sample </a:t>
            </a:r>
            <a:r>
              <a:rPr lang="en-US" sz="3200" dirty="0" err="1" smtClean="0"/>
              <a:t>Nonnormal</a:t>
            </a:r>
            <a:endParaRPr lang="en-US" sz="3200" dirty="0">
              <a:solidFill>
                <a:srgbClr val="000066"/>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5334000" cy="2717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886200"/>
            <a:ext cx="5534025"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248400" y="5181600"/>
            <a:ext cx="2743200" cy="1200329"/>
          </a:xfrm>
          <a:prstGeom prst="rect">
            <a:avLst/>
          </a:prstGeom>
          <a:noFill/>
          <a:ln w="19050">
            <a:solidFill>
              <a:srgbClr val="FF0000"/>
            </a:solidFill>
          </a:ln>
        </p:spPr>
        <p:txBody>
          <a:bodyPr wrap="square" rtlCol="0">
            <a:spAutoFit/>
          </a:bodyPr>
          <a:lstStyle/>
          <a:p>
            <a:r>
              <a:rPr lang="en-US" dirty="0" smtClean="0"/>
              <a:t>The recommended One Sample Wilcoxon Exact will be demonstrated later.</a:t>
            </a:r>
            <a:endParaRPr lang="en-US" dirty="0"/>
          </a:p>
        </p:txBody>
      </p:sp>
      <p:cxnSp>
        <p:nvCxnSpPr>
          <p:cNvPr id="4" name="Straight Arrow Connector 3"/>
          <p:cNvCxnSpPr/>
          <p:nvPr/>
        </p:nvCxnSpPr>
        <p:spPr>
          <a:xfrm flipH="1">
            <a:off x="5838825" y="5486400"/>
            <a:ext cx="409575"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404638"/>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2</a:t>
            </a:fld>
            <a:endParaRPr lang="en-US" altLang="en-US"/>
          </a:p>
        </p:txBody>
      </p:sp>
      <p:sp>
        <p:nvSpPr>
          <p:cNvPr id="134147" name="Rectangle 3"/>
          <p:cNvSpPr>
            <a:spLocks noGrp="1" noChangeArrowheads="1"/>
          </p:cNvSpPr>
          <p:nvPr>
            <p:ph type="body" idx="1"/>
          </p:nvPr>
        </p:nvSpPr>
        <p:spPr>
          <a:xfrm>
            <a:off x="304800" y="1295400"/>
            <a:ext cx="8458200" cy="4724400"/>
          </a:xfrm>
        </p:spPr>
        <p:txBody>
          <a:bodyPr/>
          <a:lstStyle/>
          <a:p>
            <a:pPr marL="0" indent="0">
              <a:lnSpc>
                <a:spcPct val="90000"/>
              </a:lnSpc>
              <a:buNone/>
            </a:pPr>
            <a:r>
              <a:rPr lang="en-CA" sz="3200" dirty="0"/>
              <a:t>SigmaXL </a:t>
            </a:r>
            <a:r>
              <a:rPr lang="en-CA" sz="3200" dirty="0" smtClean="0"/>
              <a:t>has </a:t>
            </a:r>
            <a:r>
              <a:rPr lang="en-CA" sz="3200" dirty="0"/>
              <a:t>added some exciting, new and unique </a:t>
            </a:r>
            <a:r>
              <a:rPr lang="en-CA" sz="3200" dirty="0" smtClean="0"/>
              <a:t>features:</a:t>
            </a:r>
          </a:p>
          <a:p>
            <a:r>
              <a:rPr lang="en-CA" sz="3200" dirty="0"/>
              <a:t>“Traffic Light” Automatic Assumptions Check for T-tests and </a:t>
            </a:r>
            <a:r>
              <a:rPr lang="en-CA" sz="3200" dirty="0" smtClean="0"/>
              <a:t>ANOVA</a:t>
            </a:r>
          </a:p>
        </p:txBody>
      </p:sp>
      <p:sp>
        <p:nvSpPr>
          <p:cNvPr id="7" name="Rectangle 2"/>
          <p:cNvSpPr>
            <a:spLocks noGrp="1" noChangeArrowheads="1"/>
          </p:cNvSpPr>
          <p:nvPr>
            <p:ph type="title"/>
          </p:nvPr>
        </p:nvSpPr>
        <p:spPr>
          <a:xfrm>
            <a:off x="1447800" y="228600"/>
            <a:ext cx="7924800" cy="685800"/>
          </a:xfrm>
        </p:spPr>
        <p:txBody>
          <a:bodyPr/>
          <a:lstStyle/>
          <a:p>
            <a:r>
              <a:rPr lang="en-CA" sz="3600" dirty="0" smtClean="0"/>
              <a:t>What’s New in SigmaXL Version 7</a:t>
            </a:r>
            <a:endParaRPr lang="en-US" sz="3600" dirty="0">
              <a:solidFill>
                <a:srgbClr val="000066"/>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581400"/>
            <a:ext cx="4751137" cy="254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740" y="3491567"/>
            <a:ext cx="3987140" cy="2985433"/>
          </a:xfrm>
          <a:prstGeom prst="rect">
            <a:avLst/>
          </a:prstGeom>
          <a:noFill/>
          <a:ln w="19050">
            <a:noFill/>
          </a:ln>
        </p:spPr>
        <p:txBody>
          <a:bodyPr wrap="square" rtlCol="0">
            <a:spAutoFit/>
          </a:bodyPr>
          <a:lstStyle/>
          <a:p>
            <a:pPr marL="687387" lvl="1" indent="-342900">
              <a:lnSpc>
                <a:spcPct val="90000"/>
              </a:lnSpc>
              <a:spcBef>
                <a:spcPct val="20000"/>
              </a:spcBef>
              <a:buClr>
                <a:srgbClr val="7C1302"/>
              </a:buClr>
              <a:buSzPct val="100000"/>
              <a:buFont typeface="Wingdings" panose="05000000000000000000" pitchFamily="2" charset="2"/>
              <a:buChar char="ü"/>
            </a:pPr>
            <a:r>
              <a:rPr lang="en-CA" sz="2000" kern="0" dirty="0">
                <a:solidFill>
                  <a:srgbClr val="000000"/>
                </a:solidFill>
                <a:latin typeface="Arial"/>
              </a:rPr>
              <a:t>A text report with color highlight gives the status of assumptions: Green (OK), Yellow (Warning) and Red (Serious Violation</a:t>
            </a:r>
            <a:r>
              <a:rPr lang="en-CA" sz="2000" kern="0" dirty="0" smtClean="0">
                <a:solidFill>
                  <a:srgbClr val="000000"/>
                </a:solidFill>
                <a:latin typeface="Arial"/>
              </a:rPr>
              <a:t>).</a:t>
            </a:r>
          </a:p>
          <a:p>
            <a:pPr marL="687387" lvl="1" indent="-342900">
              <a:lnSpc>
                <a:spcPct val="90000"/>
              </a:lnSpc>
              <a:spcBef>
                <a:spcPct val="20000"/>
              </a:spcBef>
              <a:buClr>
                <a:srgbClr val="7C1302"/>
              </a:buClr>
              <a:buSzPct val="70000"/>
              <a:buFont typeface="Wingdings" panose="05000000000000000000" pitchFamily="2" charset="2"/>
              <a:buChar char="q"/>
            </a:pPr>
            <a:endParaRPr lang="en-CA" sz="2000" kern="0" dirty="0">
              <a:solidFill>
                <a:srgbClr val="000000"/>
              </a:solidFill>
              <a:latin typeface="Arial"/>
            </a:endParaRPr>
          </a:p>
          <a:p>
            <a:pPr marL="687387" lvl="1" indent="-342900">
              <a:lnSpc>
                <a:spcPct val="90000"/>
              </a:lnSpc>
              <a:spcBef>
                <a:spcPct val="20000"/>
              </a:spcBef>
              <a:buClr>
                <a:srgbClr val="7C1302"/>
              </a:buClr>
              <a:buSzPct val="100000"/>
              <a:buFont typeface="Wingdings" panose="05000000000000000000" pitchFamily="2" charset="2"/>
              <a:buChar char="ü"/>
            </a:pPr>
            <a:r>
              <a:rPr lang="en-CA" sz="2000" kern="0" dirty="0">
                <a:solidFill>
                  <a:srgbClr val="000000"/>
                </a:solidFill>
                <a:latin typeface="Arial"/>
              </a:rPr>
              <a:t>Normality, Robustness, Outliers, Randomness and Equal Variance are considered</a:t>
            </a:r>
            <a:r>
              <a:rPr lang="en-CA" sz="2000" kern="0" dirty="0" smtClean="0">
                <a:solidFill>
                  <a:srgbClr val="000000"/>
                </a:solidFill>
                <a:latin typeface="Arial"/>
              </a:rPr>
              <a:t>.</a:t>
            </a:r>
            <a:endParaRPr lang="en-CA" sz="2000" kern="0" dirty="0">
              <a:solidFill>
                <a:srgbClr val="000000"/>
              </a:solidFill>
              <a:latin typeface="Arial"/>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20</a:t>
            </a:fld>
            <a:endParaRPr lang="en-US" altLang="en-US"/>
          </a:p>
        </p:txBody>
      </p:sp>
      <p:sp>
        <p:nvSpPr>
          <p:cNvPr id="7" name="Rectangle 2"/>
          <p:cNvSpPr>
            <a:spLocks noGrp="1" noChangeArrowheads="1"/>
          </p:cNvSpPr>
          <p:nvPr>
            <p:ph type="title"/>
          </p:nvPr>
        </p:nvSpPr>
        <p:spPr>
          <a:xfrm>
            <a:off x="1600200" y="381000"/>
            <a:ext cx="7543800" cy="685800"/>
          </a:xfrm>
        </p:spPr>
        <p:txBody>
          <a:bodyPr/>
          <a:lstStyle/>
          <a:p>
            <a:r>
              <a:rPr lang="en-US" sz="3200" dirty="0"/>
              <a:t>Hypothesis Test Assumptions Report </a:t>
            </a:r>
            <a:r>
              <a:rPr lang="en-US" sz="3200" dirty="0" smtClean="0"/>
              <a:t>Example – Small Sample </a:t>
            </a:r>
            <a:r>
              <a:rPr lang="en-US" sz="3200" dirty="0" err="1" smtClean="0"/>
              <a:t>Nonnormal</a:t>
            </a:r>
            <a:endParaRPr lang="en-US" sz="3200" dirty="0">
              <a:solidFill>
                <a:srgbClr val="000066"/>
              </a:solidFill>
            </a:endParaRPr>
          </a:p>
        </p:txBody>
      </p:sp>
      <p:sp>
        <p:nvSpPr>
          <p:cNvPr id="6" name="TextBox 5"/>
          <p:cNvSpPr txBox="1"/>
          <p:nvPr/>
        </p:nvSpPr>
        <p:spPr>
          <a:xfrm>
            <a:off x="228600" y="2209800"/>
            <a:ext cx="2438400" cy="1477328"/>
          </a:xfrm>
          <a:prstGeom prst="rect">
            <a:avLst/>
          </a:prstGeom>
          <a:noFill/>
        </p:spPr>
        <p:txBody>
          <a:bodyPr wrap="square" rtlCol="0">
            <a:spAutoFit/>
          </a:bodyPr>
          <a:lstStyle/>
          <a:p>
            <a:r>
              <a:rPr lang="en-CA" b="1" dirty="0" smtClean="0">
                <a:solidFill>
                  <a:srgbClr val="FF0000"/>
                </a:solidFill>
              </a:rPr>
              <a:t>SigmaXL </a:t>
            </a:r>
            <a:r>
              <a:rPr lang="en-CA" b="1" dirty="0">
                <a:solidFill>
                  <a:srgbClr val="FF0000"/>
                </a:solidFill>
              </a:rPr>
              <a:t>&gt; Graphical Tools &gt; Histograms &amp; Descriptive Statistics</a:t>
            </a:r>
            <a:r>
              <a:rPr lang="en-CA" b="1" dirty="0" smtClean="0">
                <a:solidFill>
                  <a:srgbClr val="FF0000"/>
                </a:solidFill>
              </a:rPr>
              <a:t>.</a:t>
            </a: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054238"/>
            <a:ext cx="6172200" cy="2039620"/>
          </a:xfrm>
          <a:prstGeom prst="rect">
            <a:avLst/>
          </a:prstGeom>
          <a:noFill/>
          <a:ln>
            <a:noFill/>
          </a:ln>
        </p:spPr>
      </p:pic>
      <p:sp>
        <p:nvSpPr>
          <p:cNvPr id="2" name="Rectangle 1"/>
          <p:cNvSpPr/>
          <p:nvPr/>
        </p:nvSpPr>
        <p:spPr>
          <a:xfrm>
            <a:off x="2819400" y="4419600"/>
            <a:ext cx="4572000" cy="1477328"/>
          </a:xfrm>
          <a:prstGeom prst="rect">
            <a:avLst/>
          </a:prstGeom>
          <a:ln w="19050">
            <a:solidFill>
              <a:srgbClr val="FF0000"/>
            </a:solidFill>
          </a:ln>
        </p:spPr>
        <p:txBody>
          <a:bodyPr>
            <a:spAutoFit/>
          </a:bodyPr>
          <a:lstStyle/>
          <a:p>
            <a:r>
              <a:rPr lang="en-US" dirty="0"/>
              <a:t>This small sample data fails the Anderson Darling Normality Test (P-Value = .023).  Note that this is due to the data being uniform or possibly bimodal, not due to a skewed distribution. </a:t>
            </a:r>
          </a:p>
        </p:txBody>
      </p:sp>
    </p:spTree>
    <p:extLst>
      <p:ext uri="{BB962C8B-B14F-4D97-AF65-F5344CB8AC3E}">
        <p14:creationId xmlns:p14="http://schemas.microsoft.com/office/powerpoint/2010/main" val="458545378"/>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21</a:t>
            </a:fld>
            <a:endParaRPr lang="en-US" altLang="en-US"/>
          </a:p>
        </p:txBody>
      </p:sp>
      <p:sp>
        <p:nvSpPr>
          <p:cNvPr id="134147" name="Rectangle 3"/>
          <p:cNvSpPr>
            <a:spLocks noGrp="1" noChangeArrowheads="1"/>
          </p:cNvSpPr>
          <p:nvPr>
            <p:ph type="body" idx="1"/>
          </p:nvPr>
        </p:nvSpPr>
        <p:spPr>
          <a:xfrm>
            <a:off x="533400" y="1295400"/>
            <a:ext cx="8458200" cy="4724400"/>
          </a:xfrm>
        </p:spPr>
        <p:txBody>
          <a:bodyPr/>
          <a:lstStyle/>
          <a:p>
            <a:pPr lvl="0">
              <a:lnSpc>
                <a:spcPct val="90000"/>
              </a:lnSpc>
            </a:pPr>
            <a:r>
              <a:rPr lang="en-CA" sz="3200" dirty="0"/>
              <a:t>“Traffic Light” Attribute Measurement Systems Analysis: Binary, Ordinal and </a:t>
            </a:r>
            <a:r>
              <a:rPr lang="en-CA" sz="3200" dirty="0" smtClean="0"/>
              <a:t>Nominal</a:t>
            </a:r>
            <a:endParaRPr lang="en-CA" sz="3200" dirty="0"/>
          </a:p>
        </p:txBody>
      </p:sp>
      <p:sp>
        <p:nvSpPr>
          <p:cNvPr id="7" name="Rectangle 2"/>
          <p:cNvSpPr>
            <a:spLocks noGrp="1" noChangeArrowheads="1"/>
          </p:cNvSpPr>
          <p:nvPr>
            <p:ph type="title"/>
          </p:nvPr>
        </p:nvSpPr>
        <p:spPr>
          <a:xfrm>
            <a:off x="1447800" y="228600"/>
            <a:ext cx="7924800" cy="685800"/>
          </a:xfrm>
        </p:spPr>
        <p:txBody>
          <a:bodyPr/>
          <a:lstStyle/>
          <a:p>
            <a:r>
              <a:rPr lang="en-CA" sz="3600" dirty="0" smtClean="0"/>
              <a:t>What’s New in SigmaXL Version 7</a:t>
            </a:r>
            <a:endParaRPr lang="en-US" sz="3600" dirty="0">
              <a:solidFill>
                <a:srgbClr val="000066"/>
              </a:solidFill>
            </a:endParaRPr>
          </a:p>
        </p:txBody>
      </p:sp>
      <p:sp>
        <p:nvSpPr>
          <p:cNvPr id="4" name="TextBox 3"/>
          <p:cNvSpPr txBox="1"/>
          <p:nvPr/>
        </p:nvSpPr>
        <p:spPr>
          <a:xfrm>
            <a:off x="513608" y="2819400"/>
            <a:ext cx="8477992" cy="1600438"/>
          </a:xfrm>
          <a:prstGeom prst="rect">
            <a:avLst/>
          </a:prstGeom>
          <a:noFill/>
          <a:ln w="19050">
            <a:noFill/>
          </a:ln>
        </p:spPr>
        <p:txBody>
          <a:bodyPr wrap="square" rtlCol="0">
            <a:spAutoFit/>
          </a:bodyPr>
          <a:lstStyle/>
          <a:p>
            <a:pPr marL="687387" lvl="1" indent="-342900">
              <a:lnSpc>
                <a:spcPct val="90000"/>
              </a:lnSpc>
              <a:spcBef>
                <a:spcPct val="20000"/>
              </a:spcBef>
              <a:buClr>
                <a:srgbClr val="7C1302"/>
              </a:buClr>
              <a:buSzPct val="100000"/>
              <a:buFont typeface="Wingdings" panose="05000000000000000000" pitchFamily="2" charset="2"/>
              <a:buChar char="ü"/>
            </a:pPr>
            <a:r>
              <a:rPr lang="en-CA" sz="2000" kern="0" dirty="0">
                <a:solidFill>
                  <a:srgbClr val="000000"/>
                </a:solidFill>
                <a:latin typeface="Arial"/>
              </a:rPr>
              <a:t>A Kappa color highlight is used to aid interpretation: Green (&gt; .9), Yellow (.7-.9) and Red (&lt; .7) for Binary and Nominal. </a:t>
            </a:r>
            <a:endParaRPr lang="en-CA" sz="2000" kern="0" dirty="0" smtClean="0">
              <a:solidFill>
                <a:srgbClr val="000000"/>
              </a:solidFill>
              <a:latin typeface="Arial"/>
            </a:endParaRPr>
          </a:p>
          <a:p>
            <a:pPr marL="687387" lvl="1" indent="-342900">
              <a:lnSpc>
                <a:spcPct val="90000"/>
              </a:lnSpc>
              <a:spcBef>
                <a:spcPct val="20000"/>
              </a:spcBef>
              <a:buClr>
                <a:srgbClr val="7C1302"/>
              </a:buClr>
              <a:buSzPct val="100000"/>
              <a:buFont typeface="Wingdings" panose="05000000000000000000" pitchFamily="2" charset="2"/>
              <a:buChar char="ü"/>
            </a:pPr>
            <a:r>
              <a:rPr lang="en-CA" sz="2000" kern="0" dirty="0" smtClean="0">
                <a:solidFill>
                  <a:srgbClr val="000000"/>
                </a:solidFill>
                <a:latin typeface="Arial"/>
              </a:rPr>
              <a:t>Kendall </a:t>
            </a:r>
            <a:r>
              <a:rPr lang="en-CA" sz="2000" kern="0" dirty="0">
                <a:solidFill>
                  <a:srgbClr val="000000"/>
                </a:solidFill>
                <a:latin typeface="Arial"/>
              </a:rPr>
              <a:t>coefficients are highlighted for Ordinal. </a:t>
            </a:r>
            <a:endParaRPr lang="en-CA" sz="2000" kern="0" dirty="0" smtClean="0">
              <a:solidFill>
                <a:srgbClr val="000000"/>
              </a:solidFill>
              <a:latin typeface="Arial"/>
            </a:endParaRPr>
          </a:p>
          <a:p>
            <a:pPr marL="687387" lvl="1" indent="-342900">
              <a:lnSpc>
                <a:spcPct val="90000"/>
              </a:lnSpc>
              <a:spcBef>
                <a:spcPct val="20000"/>
              </a:spcBef>
              <a:buClr>
                <a:srgbClr val="7C1302"/>
              </a:buClr>
              <a:buSzPct val="100000"/>
              <a:buFont typeface="Wingdings" panose="05000000000000000000" pitchFamily="2" charset="2"/>
              <a:buChar char="ü"/>
            </a:pPr>
            <a:r>
              <a:rPr lang="en-CA" sz="2000" kern="0" dirty="0" smtClean="0">
                <a:solidFill>
                  <a:srgbClr val="000000"/>
                </a:solidFill>
                <a:latin typeface="Arial"/>
              </a:rPr>
              <a:t>A </a:t>
            </a:r>
            <a:r>
              <a:rPr lang="en-CA" sz="2000" kern="0" dirty="0">
                <a:solidFill>
                  <a:srgbClr val="000000"/>
                </a:solidFill>
                <a:latin typeface="Arial"/>
              </a:rPr>
              <a:t>new Effectiveness Report treats each appraisal trial as an opportunity, rather </a:t>
            </a:r>
            <a:r>
              <a:rPr lang="en-CA" sz="2000" kern="0">
                <a:solidFill>
                  <a:srgbClr val="000000"/>
                </a:solidFill>
                <a:latin typeface="Arial"/>
              </a:rPr>
              <a:t>than </a:t>
            </a:r>
            <a:r>
              <a:rPr lang="en-CA" sz="2000" kern="0" smtClean="0">
                <a:solidFill>
                  <a:srgbClr val="000000"/>
                </a:solidFill>
                <a:latin typeface="Arial"/>
              </a:rPr>
              <a:t>requiring </a:t>
            </a:r>
            <a:r>
              <a:rPr lang="en-CA" sz="2000" kern="0" dirty="0">
                <a:solidFill>
                  <a:srgbClr val="000000"/>
                </a:solidFill>
                <a:latin typeface="Arial"/>
              </a:rPr>
              <a:t>agreement across all trials.</a:t>
            </a:r>
          </a:p>
        </p:txBody>
      </p:sp>
      <p:pic>
        <p:nvPicPr>
          <p:cNvPr id="9" name="Picture 8"/>
          <p:cNvPicPr/>
          <p:nvPr/>
        </p:nvPicPr>
        <p:blipFill>
          <a:blip r:embed="rId3"/>
          <a:stretch>
            <a:fillRect/>
          </a:stretch>
        </p:blipFill>
        <p:spPr>
          <a:xfrm>
            <a:off x="990600" y="4572000"/>
            <a:ext cx="7772400" cy="962654"/>
          </a:xfrm>
          <a:prstGeom prst="rect">
            <a:avLst/>
          </a:prstGeom>
        </p:spPr>
      </p:pic>
      <p:pic>
        <p:nvPicPr>
          <p:cNvPr id="10" name="Picture 9"/>
          <p:cNvPicPr/>
          <p:nvPr/>
        </p:nvPicPr>
        <p:blipFill>
          <a:blip r:embed="rId4"/>
          <a:stretch>
            <a:fillRect/>
          </a:stretch>
        </p:blipFill>
        <p:spPr>
          <a:xfrm>
            <a:off x="990600" y="5715000"/>
            <a:ext cx="7772400" cy="1066800"/>
          </a:xfrm>
          <a:prstGeom prst="rect">
            <a:avLst/>
          </a:prstGeom>
        </p:spPr>
      </p:pic>
    </p:spTree>
    <p:extLst>
      <p:ext uri="{BB962C8B-B14F-4D97-AF65-F5344CB8AC3E}">
        <p14:creationId xmlns:p14="http://schemas.microsoft.com/office/powerpoint/2010/main" val="1222152552"/>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22</a:t>
            </a:fld>
            <a:endParaRPr lang="en-US" altLang="en-US"/>
          </a:p>
        </p:txBody>
      </p:sp>
      <p:sp>
        <p:nvSpPr>
          <p:cNvPr id="134147" name="Rectangle 3"/>
          <p:cNvSpPr>
            <a:spLocks noGrp="1" noChangeArrowheads="1"/>
          </p:cNvSpPr>
          <p:nvPr>
            <p:ph type="body" idx="1"/>
          </p:nvPr>
        </p:nvSpPr>
        <p:spPr>
          <a:xfrm>
            <a:off x="533400" y="1752600"/>
            <a:ext cx="8458200" cy="4724400"/>
          </a:xfrm>
        </p:spPr>
        <p:txBody>
          <a:bodyPr/>
          <a:lstStyle/>
          <a:p>
            <a:r>
              <a:rPr lang="en-US" sz="2400" dirty="0" smtClean="0"/>
              <a:t>Confidence </a:t>
            </a:r>
            <a:r>
              <a:rPr lang="en-US" sz="2400" dirty="0"/>
              <a:t>intervals for binomial proportions have an "oscillation" phenomenon where the coverage probability varies with n and p.  </a:t>
            </a:r>
            <a:endParaRPr lang="en-US" sz="2400" dirty="0" smtClean="0"/>
          </a:p>
          <a:p>
            <a:r>
              <a:rPr lang="en-US" sz="2400" dirty="0" smtClean="0"/>
              <a:t>Exact </a:t>
            </a:r>
            <a:r>
              <a:rPr lang="en-US" sz="2400" dirty="0"/>
              <a:t>(</a:t>
            </a:r>
            <a:r>
              <a:rPr lang="en-US" sz="2400" dirty="0" err="1"/>
              <a:t>Clopper</a:t>
            </a:r>
            <a:r>
              <a:rPr lang="en-US" sz="2400" dirty="0"/>
              <a:t>-Pearson) is strictly conservative and will guarantee the specified confidence level as a minimum coverage probability, but results in wide intervals. This is recommended only for applications requiring strictly conservative intervals.  </a:t>
            </a:r>
            <a:endParaRPr lang="en-US" sz="2400" dirty="0" smtClean="0"/>
          </a:p>
          <a:p>
            <a:r>
              <a:rPr lang="en-US" sz="2400" dirty="0" smtClean="0"/>
              <a:t>Wilson </a:t>
            </a:r>
            <a:r>
              <a:rPr lang="en-US" sz="2400" dirty="0"/>
              <a:t>Score has mean coverage probability matching the specified confidence interval.  Since the Wilson Score intervals are narrower and thereby more powerful, they are recommended for use in Attribute MSA studies due to the small sample sizes typically </a:t>
            </a:r>
            <a:r>
              <a:rPr lang="en-US" sz="2400" dirty="0" smtClean="0"/>
              <a:t>used </a:t>
            </a:r>
            <a:r>
              <a:rPr lang="en-US" sz="2400" dirty="0"/>
              <a:t>[1, 2, 3]</a:t>
            </a:r>
            <a:r>
              <a:rPr lang="en-US" sz="2400" dirty="0" smtClean="0"/>
              <a:t>.</a:t>
            </a:r>
            <a:endParaRPr lang="en-US" sz="2400" dirty="0"/>
          </a:p>
        </p:txBody>
      </p:sp>
      <p:sp>
        <p:nvSpPr>
          <p:cNvPr id="7" name="Rectangle 2"/>
          <p:cNvSpPr>
            <a:spLocks noGrp="1" noChangeArrowheads="1"/>
          </p:cNvSpPr>
          <p:nvPr>
            <p:ph type="title"/>
          </p:nvPr>
        </p:nvSpPr>
        <p:spPr>
          <a:xfrm>
            <a:off x="1600200" y="990600"/>
            <a:ext cx="7543800" cy="685800"/>
          </a:xfrm>
        </p:spPr>
        <p:txBody>
          <a:bodyPr/>
          <a:lstStyle/>
          <a:p>
            <a:r>
              <a:rPr lang="en-US" sz="3600" dirty="0"/>
              <a:t>Attribute Measurement Systems </a:t>
            </a:r>
            <a:r>
              <a:rPr lang="en-US" sz="3600" dirty="0" smtClean="0"/>
              <a:t>Analysis: </a:t>
            </a:r>
            <a:r>
              <a:rPr lang="en-CA" sz="3600" dirty="0"/>
              <a:t>Percent Confidence Intervals (Exact or Wilson Score</a:t>
            </a:r>
            <a:r>
              <a:rPr lang="en-CA" sz="3600" dirty="0" smtClean="0"/>
              <a:t>)</a:t>
            </a:r>
            <a:endParaRPr lang="en-US" sz="3600" dirty="0"/>
          </a:p>
        </p:txBody>
      </p:sp>
    </p:spTree>
    <p:extLst>
      <p:ext uri="{BB962C8B-B14F-4D97-AF65-F5344CB8AC3E}">
        <p14:creationId xmlns:p14="http://schemas.microsoft.com/office/powerpoint/2010/main" val="3614834864"/>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23</a:t>
            </a:fld>
            <a:endParaRPr lang="en-US" altLang="en-US"/>
          </a:p>
        </p:txBody>
      </p:sp>
      <p:sp>
        <p:nvSpPr>
          <p:cNvPr id="134147" name="Rectangle 3"/>
          <p:cNvSpPr>
            <a:spLocks noGrp="1" noChangeArrowheads="1"/>
          </p:cNvSpPr>
          <p:nvPr>
            <p:ph type="body" idx="1"/>
          </p:nvPr>
        </p:nvSpPr>
        <p:spPr>
          <a:xfrm>
            <a:off x="533400" y="1524000"/>
            <a:ext cx="8458200" cy="4724400"/>
          </a:xfrm>
        </p:spPr>
        <p:txBody>
          <a:bodyPr/>
          <a:lstStyle/>
          <a:p>
            <a:r>
              <a:rPr lang="en-US" sz="2400" dirty="0"/>
              <a:t>The </a:t>
            </a:r>
            <a:r>
              <a:rPr lang="en-US" sz="2400" b="1" dirty="0"/>
              <a:t>Attribute Effectiveness Report</a:t>
            </a:r>
            <a:r>
              <a:rPr lang="en-US" sz="2400" dirty="0"/>
              <a:t> is similar to the </a:t>
            </a:r>
            <a:r>
              <a:rPr lang="en-US" sz="2400" b="1" dirty="0"/>
              <a:t>Attribute Agreement Report</a:t>
            </a:r>
            <a:r>
              <a:rPr lang="en-US" sz="2400" dirty="0"/>
              <a:t>, but treats each trial as an opportunity.  </a:t>
            </a:r>
            <a:endParaRPr lang="en-US" sz="2400" dirty="0" smtClean="0"/>
          </a:p>
          <a:p>
            <a:pPr lvl="1"/>
            <a:r>
              <a:rPr lang="en-US" sz="2000" dirty="0" smtClean="0"/>
              <a:t>Consistency </a:t>
            </a:r>
            <a:r>
              <a:rPr lang="en-US" sz="2000" dirty="0"/>
              <a:t>across trials or appraisers is not considered. </a:t>
            </a:r>
            <a:endParaRPr lang="en-US" sz="2000" dirty="0" smtClean="0"/>
          </a:p>
          <a:p>
            <a:pPr lvl="1"/>
            <a:r>
              <a:rPr lang="en-US" sz="2000" dirty="0" smtClean="0"/>
              <a:t>This </a:t>
            </a:r>
            <a:r>
              <a:rPr lang="en-US" sz="2000" dirty="0"/>
              <a:t>has the benefit of providing a Percent measure that is unaffected by the number of trials or appraisers. </a:t>
            </a:r>
            <a:endParaRPr lang="en-US" sz="2000" dirty="0" smtClean="0"/>
          </a:p>
          <a:p>
            <a:pPr lvl="1"/>
            <a:r>
              <a:rPr lang="en-US" sz="2000" dirty="0" smtClean="0"/>
              <a:t>The </a:t>
            </a:r>
            <a:r>
              <a:rPr lang="en-US" sz="2000" dirty="0"/>
              <a:t>increased sample size for # Inspected results in a reduction of the width of the Percent confidence interval. </a:t>
            </a:r>
            <a:endParaRPr lang="en-US" sz="2000" dirty="0" smtClean="0"/>
          </a:p>
          <a:p>
            <a:pPr lvl="1"/>
            <a:r>
              <a:rPr lang="en-US" sz="2000" dirty="0" smtClean="0"/>
              <a:t>The </a:t>
            </a:r>
            <a:r>
              <a:rPr lang="en-US" sz="2000" dirty="0"/>
              <a:t>Misclassification report shows all errors classified as Type I or Type II. Mixed errors are not relevant here. </a:t>
            </a:r>
            <a:endParaRPr lang="en-US" sz="2000" dirty="0" smtClean="0"/>
          </a:p>
          <a:p>
            <a:r>
              <a:rPr lang="en-US" sz="2400" dirty="0" smtClean="0"/>
              <a:t>This </a:t>
            </a:r>
            <a:r>
              <a:rPr lang="en-US" sz="2400" dirty="0"/>
              <a:t>report requires a known reference standard and includes: </a:t>
            </a:r>
            <a:r>
              <a:rPr lang="en-US" sz="2400" b="1" dirty="0"/>
              <a:t>Each Appraiser vs. Standard Effectiveness</a:t>
            </a:r>
            <a:r>
              <a:rPr lang="en-US" sz="2400" dirty="0"/>
              <a:t>, </a:t>
            </a:r>
            <a:r>
              <a:rPr lang="en-US" sz="2400" b="1" dirty="0"/>
              <a:t>All Appraisers vs. Standard Effectiveness</a:t>
            </a:r>
            <a:r>
              <a:rPr lang="en-US" sz="2400" dirty="0"/>
              <a:t>, and </a:t>
            </a:r>
            <a:r>
              <a:rPr lang="en-US" sz="2400" b="1" dirty="0"/>
              <a:t>Effectiveness and Misclassification Summary</a:t>
            </a:r>
            <a:r>
              <a:rPr lang="en-US" sz="2400" dirty="0" smtClean="0"/>
              <a:t>.</a:t>
            </a:r>
            <a:endParaRPr lang="en-US" sz="2400" dirty="0"/>
          </a:p>
        </p:txBody>
      </p:sp>
      <p:sp>
        <p:nvSpPr>
          <p:cNvPr id="7" name="Rectangle 2"/>
          <p:cNvSpPr>
            <a:spLocks noGrp="1" noChangeArrowheads="1"/>
          </p:cNvSpPr>
          <p:nvPr>
            <p:ph type="title"/>
          </p:nvPr>
        </p:nvSpPr>
        <p:spPr>
          <a:xfrm>
            <a:off x="1600200" y="609600"/>
            <a:ext cx="7543800" cy="685800"/>
          </a:xfrm>
        </p:spPr>
        <p:txBody>
          <a:bodyPr/>
          <a:lstStyle/>
          <a:p>
            <a:r>
              <a:rPr lang="en-US" sz="3600" dirty="0"/>
              <a:t>Attribute Measurement Systems </a:t>
            </a:r>
            <a:r>
              <a:rPr lang="en-US" sz="3600" dirty="0" smtClean="0"/>
              <a:t>Analysis: Effectiveness Report</a:t>
            </a:r>
            <a:endParaRPr lang="en-US" sz="3600" dirty="0"/>
          </a:p>
        </p:txBody>
      </p:sp>
    </p:spTree>
    <p:extLst>
      <p:ext uri="{BB962C8B-B14F-4D97-AF65-F5344CB8AC3E}">
        <p14:creationId xmlns:p14="http://schemas.microsoft.com/office/powerpoint/2010/main" val="2916100378"/>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24</a:t>
            </a:fld>
            <a:endParaRPr lang="en-US" altLang="en-US"/>
          </a:p>
        </p:txBody>
      </p:sp>
      <p:sp>
        <p:nvSpPr>
          <p:cNvPr id="134147" name="Rectangle 3"/>
          <p:cNvSpPr>
            <a:spLocks noGrp="1" noChangeArrowheads="1"/>
          </p:cNvSpPr>
          <p:nvPr>
            <p:ph type="body" idx="1"/>
          </p:nvPr>
        </p:nvSpPr>
        <p:spPr>
          <a:xfrm>
            <a:off x="533400" y="1371600"/>
            <a:ext cx="8458200" cy="4724400"/>
          </a:xfrm>
        </p:spPr>
        <p:txBody>
          <a:bodyPr/>
          <a:lstStyle/>
          <a:p>
            <a:r>
              <a:rPr lang="en-CA" sz="2400" dirty="0" smtClean="0"/>
              <a:t>Kappa can vary from -</a:t>
            </a:r>
            <a:r>
              <a:rPr lang="en-CA" sz="2400" dirty="0"/>
              <a:t>1 </a:t>
            </a:r>
            <a:r>
              <a:rPr lang="en-CA" sz="2400" dirty="0" smtClean="0"/>
              <a:t>to +</a:t>
            </a:r>
            <a:r>
              <a:rPr lang="en-CA" sz="2400" dirty="0"/>
              <a:t>1, with +1 implying complete consistency or perfect agreement between assessors, zero implying no more consistency between assessors than would be expected by chance and -1 implying perfect disagreement.</a:t>
            </a:r>
            <a:endParaRPr lang="en-US" sz="2400" dirty="0"/>
          </a:p>
          <a:p>
            <a:endParaRPr lang="en-CA" sz="2400" dirty="0" smtClean="0"/>
          </a:p>
          <a:p>
            <a:r>
              <a:rPr lang="en-CA" sz="2400" dirty="0" smtClean="0"/>
              <a:t>Fleiss </a:t>
            </a:r>
            <a:r>
              <a:rPr lang="en-CA" sz="2400" dirty="0"/>
              <a:t>[</a:t>
            </a:r>
            <a:r>
              <a:rPr lang="en-CA" sz="2400" dirty="0" smtClean="0"/>
              <a:t>4] </a:t>
            </a:r>
            <a:r>
              <a:rPr lang="en-CA" sz="2400" dirty="0"/>
              <a:t>gives the following rule of thumb for interpretation of Kappa:</a:t>
            </a:r>
            <a:endParaRPr lang="en-US" sz="2400" dirty="0"/>
          </a:p>
          <a:p>
            <a:pPr lvl="1"/>
            <a:r>
              <a:rPr lang="en-CA" sz="2000" dirty="0"/>
              <a:t>Kappa: &gt;= 0.75 </a:t>
            </a:r>
            <a:r>
              <a:rPr lang="en-CA" sz="2000" dirty="0" smtClean="0"/>
              <a:t>signifies </a:t>
            </a:r>
            <a:r>
              <a:rPr lang="en-CA" sz="2000" dirty="0"/>
              <a:t>excellent agreement, for most purposes, and &lt;= 0.40 </a:t>
            </a:r>
            <a:r>
              <a:rPr lang="en-CA" sz="2000" dirty="0" smtClean="0"/>
              <a:t>signifies </a:t>
            </a:r>
            <a:r>
              <a:rPr lang="en-CA" sz="2000" dirty="0"/>
              <a:t>poor agreement</a:t>
            </a:r>
            <a:r>
              <a:rPr lang="en-CA" sz="2000" dirty="0" smtClean="0"/>
              <a:t>.</a:t>
            </a:r>
          </a:p>
          <a:p>
            <a:pPr lvl="1"/>
            <a:endParaRPr lang="en-US" sz="2000" dirty="0"/>
          </a:p>
          <a:p>
            <a:r>
              <a:rPr lang="en-CA" sz="2400" dirty="0"/>
              <a:t>AIAG recommends the Fleiss guidelines [5</a:t>
            </a:r>
            <a:r>
              <a:rPr lang="en-CA" sz="2400" dirty="0" smtClean="0"/>
              <a:t>].</a:t>
            </a:r>
            <a:endParaRPr lang="en-US" sz="2400" dirty="0"/>
          </a:p>
        </p:txBody>
      </p:sp>
      <p:sp>
        <p:nvSpPr>
          <p:cNvPr id="7" name="Rectangle 2"/>
          <p:cNvSpPr>
            <a:spLocks noGrp="1" noChangeArrowheads="1"/>
          </p:cNvSpPr>
          <p:nvPr>
            <p:ph type="title"/>
          </p:nvPr>
        </p:nvSpPr>
        <p:spPr>
          <a:xfrm>
            <a:off x="1600200" y="533400"/>
            <a:ext cx="7543800" cy="685800"/>
          </a:xfrm>
        </p:spPr>
        <p:txBody>
          <a:bodyPr/>
          <a:lstStyle/>
          <a:p>
            <a:r>
              <a:rPr lang="en-US" sz="3600" dirty="0"/>
              <a:t>Attribute Measurement Systems </a:t>
            </a:r>
            <a:r>
              <a:rPr lang="en-US" sz="3600" dirty="0" smtClean="0"/>
              <a:t>Analysis: Kappa Interpretation</a:t>
            </a:r>
            <a:endParaRPr lang="en-US" sz="3600" dirty="0"/>
          </a:p>
        </p:txBody>
      </p:sp>
    </p:spTree>
    <p:extLst>
      <p:ext uri="{BB962C8B-B14F-4D97-AF65-F5344CB8AC3E}">
        <p14:creationId xmlns:p14="http://schemas.microsoft.com/office/powerpoint/2010/main" val="3583612439"/>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25</a:t>
            </a:fld>
            <a:endParaRPr lang="en-US" altLang="en-US"/>
          </a:p>
        </p:txBody>
      </p:sp>
      <p:sp>
        <p:nvSpPr>
          <p:cNvPr id="134147" name="Rectangle 3"/>
          <p:cNvSpPr>
            <a:spLocks noGrp="1" noChangeArrowheads="1"/>
          </p:cNvSpPr>
          <p:nvPr>
            <p:ph type="body" idx="1"/>
          </p:nvPr>
        </p:nvSpPr>
        <p:spPr>
          <a:xfrm>
            <a:off x="533400" y="1371600"/>
            <a:ext cx="8458200" cy="4724400"/>
          </a:xfrm>
        </p:spPr>
        <p:txBody>
          <a:bodyPr/>
          <a:lstStyle/>
          <a:p>
            <a:r>
              <a:rPr lang="en-CA" sz="2400" dirty="0" smtClean="0"/>
              <a:t>In </a:t>
            </a:r>
            <a:r>
              <a:rPr lang="en-CA" sz="2400" dirty="0"/>
              <a:t>Six Sigma process improvement applications, a more rigorous level of agreement is commonly used.  </a:t>
            </a:r>
            <a:r>
              <a:rPr lang="en-CA" sz="2400" dirty="0" err="1"/>
              <a:t>Futrell</a:t>
            </a:r>
            <a:r>
              <a:rPr lang="en-CA" sz="2400" dirty="0"/>
              <a:t> [6] recommends:</a:t>
            </a:r>
            <a:endParaRPr lang="en-US" sz="2400" dirty="0"/>
          </a:p>
          <a:p>
            <a:pPr lvl="1"/>
            <a:r>
              <a:rPr lang="en-CA" sz="2000" dirty="0"/>
              <a:t>The lower limit for an acceptable Kappa value (or any other reliability coefficient) varies depending on many factors, but as a general rule, if it is lower than 0.7, the measurement system needs attention. The problems are almost always caused by either an ambiguous operational definition or a poorly trained rater. </a:t>
            </a:r>
            <a:endParaRPr lang="en-CA" sz="2000" dirty="0" smtClean="0"/>
          </a:p>
          <a:p>
            <a:pPr lvl="1"/>
            <a:r>
              <a:rPr lang="en-CA" sz="2000" dirty="0" smtClean="0"/>
              <a:t>Reliability </a:t>
            </a:r>
            <a:r>
              <a:rPr lang="en-CA" sz="2000" dirty="0"/>
              <a:t>coefficients above 0.9 are considered excellent, and there is rarely a need to try to improve beyond this level</a:t>
            </a:r>
            <a:r>
              <a:rPr lang="en-CA" sz="2000" dirty="0" smtClean="0"/>
              <a:t>.</a:t>
            </a:r>
            <a:endParaRPr lang="en-US" sz="2000" dirty="0"/>
          </a:p>
        </p:txBody>
      </p:sp>
      <p:sp>
        <p:nvSpPr>
          <p:cNvPr id="7" name="Rectangle 2"/>
          <p:cNvSpPr>
            <a:spLocks noGrp="1" noChangeArrowheads="1"/>
          </p:cNvSpPr>
          <p:nvPr>
            <p:ph type="title"/>
          </p:nvPr>
        </p:nvSpPr>
        <p:spPr>
          <a:xfrm>
            <a:off x="1600200" y="533400"/>
            <a:ext cx="7543800" cy="685800"/>
          </a:xfrm>
        </p:spPr>
        <p:txBody>
          <a:bodyPr/>
          <a:lstStyle/>
          <a:p>
            <a:r>
              <a:rPr lang="en-US" sz="3600" dirty="0"/>
              <a:t>Attribute Measurement Systems </a:t>
            </a:r>
            <a:r>
              <a:rPr lang="en-US" sz="3600" dirty="0" smtClean="0"/>
              <a:t>Analysis: Kappa Interpretation</a:t>
            </a:r>
            <a:endParaRPr lang="en-US" sz="3600" dirty="0"/>
          </a:p>
        </p:txBody>
      </p:sp>
    </p:spTree>
    <p:extLst>
      <p:ext uri="{BB962C8B-B14F-4D97-AF65-F5344CB8AC3E}">
        <p14:creationId xmlns:p14="http://schemas.microsoft.com/office/powerpoint/2010/main" val="3504192750"/>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26</a:t>
            </a:fld>
            <a:endParaRPr lang="en-US" altLang="en-US"/>
          </a:p>
        </p:txBody>
      </p:sp>
      <p:sp>
        <p:nvSpPr>
          <p:cNvPr id="134147" name="Rectangle 3"/>
          <p:cNvSpPr>
            <a:spLocks noGrp="1" noChangeArrowheads="1"/>
          </p:cNvSpPr>
          <p:nvPr>
            <p:ph type="body" idx="1"/>
          </p:nvPr>
        </p:nvSpPr>
        <p:spPr>
          <a:xfrm>
            <a:off x="533400" y="1752600"/>
            <a:ext cx="8458200" cy="4724400"/>
          </a:xfrm>
        </p:spPr>
        <p:txBody>
          <a:bodyPr/>
          <a:lstStyle/>
          <a:p>
            <a:r>
              <a:rPr lang="en-CA" sz="2400" dirty="0" smtClean="0"/>
              <a:t>SigmaXL </a:t>
            </a:r>
            <a:r>
              <a:rPr lang="en-CA" sz="2400" dirty="0"/>
              <a:t>uses the guidelines given by </a:t>
            </a:r>
            <a:r>
              <a:rPr lang="en-CA" sz="2400" dirty="0" err="1"/>
              <a:t>Futrell</a:t>
            </a:r>
            <a:r>
              <a:rPr lang="en-CA" sz="2400" dirty="0"/>
              <a:t> and color codes Kappa as follows: </a:t>
            </a:r>
            <a:endParaRPr lang="en-CA" sz="2400" dirty="0" smtClean="0"/>
          </a:p>
          <a:p>
            <a:pPr lvl="1"/>
            <a:r>
              <a:rPr lang="en-CA" sz="2000" dirty="0" smtClean="0"/>
              <a:t>&gt;= </a:t>
            </a:r>
            <a:r>
              <a:rPr lang="en-CA" sz="2000" dirty="0"/>
              <a:t>0.9 is green, 0.7 to 0.9 is yellow and &lt; </a:t>
            </a:r>
            <a:r>
              <a:rPr lang="en-CA" sz="2000" dirty="0" smtClean="0"/>
              <a:t>0.7 </a:t>
            </a:r>
            <a:r>
              <a:rPr lang="en-CA" sz="2000" dirty="0"/>
              <a:t>is red.  </a:t>
            </a:r>
            <a:endParaRPr lang="en-CA" sz="2000" dirty="0" smtClean="0"/>
          </a:p>
          <a:p>
            <a:r>
              <a:rPr lang="en-CA" sz="2400" dirty="0" smtClean="0"/>
              <a:t>This </a:t>
            </a:r>
            <a:r>
              <a:rPr lang="en-CA" sz="2400" dirty="0"/>
              <a:t>is supported by the following relationship to Spearman Rank correlation and Percent Effectiveness/Agreement (applicable when the response is binary with an equal proportion of good and bad parts):</a:t>
            </a:r>
            <a:endParaRPr lang="en-US" sz="2400" dirty="0"/>
          </a:p>
          <a:p>
            <a:pPr lvl="1"/>
            <a:r>
              <a:rPr lang="en-CA" sz="2000" dirty="0"/>
              <a:t>Kappa = 0.7; Spearman Rank Correlation = 0.7; Percent Effectiveness = 85%; Percent Agreement = 85% (two trials)</a:t>
            </a:r>
            <a:endParaRPr lang="en-US" sz="2000" dirty="0"/>
          </a:p>
          <a:p>
            <a:pPr lvl="1"/>
            <a:r>
              <a:rPr lang="en-CA" sz="2000" dirty="0"/>
              <a:t>Kappa = 0.9; Spearman Rank Correlation = 0.9; Percent Effectiveness = 95%; Percent Agreement = 95% (two trials)</a:t>
            </a:r>
            <a:endParaRPr lang="en-US" sz="2000" dirty="0"/>
          </a:p>
          <a:p>
            <a:pPr lvl="1"/>
            <a:r>
              <a:rPr lang="en-CA" sz="2000" dirty="0" smtClean="0"/>
              <a:t>Note </a:t>
            </a:r>
            <a:r>
              <a:rPr lang="en-CA" sz="2000" dirty="0"/>
              <a:t>that these relationships do not hold if there are more than two response levels or the reference proportion is different than </a:t>
            </a:r>
            <a:r>
              <a:rPr lang="en-CA" sz="2000" dirty="0" smtClean="0"/>
              <a:t>0.5. </a:t>
            </a:r>
            <a:endParaRPr lang="en-US" sz="2000" dirty="0"/>
          </a:p>
        </p:txBody>
      </p:sp>
      <p:sp>
        <p:nvSpPr>
          <p:cNvPr id="7" name="Rectangle 2"/>
          <p:cNvSpPr>
            <a:spLocks noGrp="1" noChangeArrowheads="1"/>
          </p:cNvSpPr>
          <p:nvPr>
            <p:ph type="title"/>
          </p:nvPr>
        </p:nvSpPr>
        <p:spPr>
          <a:xfrm>
            <a:off x="1600200" y="609600"/>
            <a:ext cx="7543800" cy="685800"/>
          </a:xfrm>
        </p:spPr>
        <p:txBody>
          <a:bodyPr/>
          <a:lstStyle/>
          <a:p>
            <a:r>
              <a:rPr lang="en-US" sz="3600" dirty="0"/>
              <a:t>Attribute Measurement Systems </a:t>
            </a:r>
            <a:r>
              <a:rPr lang="en-US" sz="3600" dirty="0" smtClean="0"/>
              <a:t>Analysis: Kappa Interpretation</a:t>
            </a:r>
            <a:endParaRPr lang="en-US" sz="3600" dirty="0"/>
          </a:p>
        </p:txBody>
      </p:sp>
    </p:spTree>
    <p:extLst>
      <p:ext uri="{BB962C8B-B14F-4D97-AF65-F5344CB8AC3E}">
        <p14:creationId xmlns:p14="http://schemas.microsoft.com/office/powerpoint/2010/main" val="1015998802"/>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27</a:t>
            </a:fld>
            <a:endParaRPr lang="en-US" altLang="en-US"/>
          </a:p>
        </p:txBody>
      </p:sp>
      <p:sp>
        <p:nvSpPr>
          <p:cNvPr id="134147" name="Rectangle 3"/>
          <p:cNvSpPr>
            <a:spLocks noGrp="1" noChangeArrowheads="1"/>
          </p:cNvSpPr>
          <p:nvPr>
            <p:ph type="body" idx="1"/>
          </p:nvPr>
        </p:nvSpPr>
        <p:spPr>
          <a:xfrm>
            <a:off x="533400" y="1905000"/>
            <a:ext cx="8458200" cy="4724400"/>
          </a:xfrm>
        </p:spPr>
        <p:txBody>
          <a:bodyPr/>
          <a:lstStyle/>
          <a:p>
            <a:r>
              <a:rPr lang="en-US" sz="2400" b="1" dirty="0"/>
              <a:t>Kendall's Coefficient of Concordance</a:t>
            </a:r>
            <a:r>
              <a:rPr lang="en-US" sz="2400" dirty="0"/>
              <a:t> (Kendall's </a:t>
            </a:r>
            <a:r>
              <a:rPr lang="en-US" sz="2400" i="1" dirty="0" smtClean="0"/>
              <a:t>W</a:t>
            </a:r>
            <a:r>
              <a:rPr lang="en-US" sz="2400" dirty="0" smtClean="0"/>
              <a:t>) </a:t>
            </a:r>
            <a:r>
              <a:rPr lang="en-US" sz="2400" dirty="0"/>
              <a:t>is a measure of association for discrete ordinal data, </a:t>
            </a:r>
            <a:r>
              <a:rPr lang="en-US" sz="2400" dirty="0" smtClean="0"/>
              <a:t>typically used </a:t>
            </a:r>
            <a:r>
              <a:rPr lang="en-US" sz="2400" dirty="0"/>
              <a:t>for assessments that do not include a known reference standard.  </a:t>
            </a:r>
            <a:r>
              <a:rPr lang="en-US" sz="2400" dirty="0" smtClean="0"/>
              <a:t/>
            </a:r>
            <a:br>
              <a:rPr lang="en-US" sz="2400" dirty="0" smtClean="0"/>
            </a:br>
            <a:endParaRPr lang="en-US" sz="2400" dirty="0" smtClean="0"/>
          </a:p>
          <a:p>
            <a:r>
              <a:rPr lang="en-US" sz="2400" dirty="0" smtClean="0"/>
              <a:t>Kendall’s </a:t>
            </a:r>
            <a:r>
              <a:rPr lang="en-US" sz="2400" dirty="0"/>
              <a:t>coefficient of concordance ranges from 0 to 1:  A coefficient value of 1 indicates perfect agreement. If the coefficient </a:t>
            </a:r>
            <a:r>
              <a:rPr lang="en-US" sz="2400" dirty="0" smtClean="0"/>
              <a:t>is low, </a:t>
            </a:r>
            <a:r>
              <a:rPr lang="en-US" sz="2400" dirty="0"/>
              <a:t>then agreement is random, i.e., the same as would be expected by chance. </a:t>
            </a:r>
          </a:p>
        </p:txBody>
      </p:sp>
      <p:sp>
        <p:nvSpPr>
          <p:cNvPr id="7" name="Rectangle 2"/>
          <p:cNvSpPr>
            <a:spLocks noGrp="1" noChangeArrowheads="1"/>
          </p:cNvSpPr>
          <p:nvPr>
            <p:ph type="title"/>
          </p:nvPr>
        </p:nvSpPr>
        <p:spPr>
          <a:xfrm>
            <a:off x="1600200" y="1066800"/>
            <a:ext cx="7543800" cy="685800"/>
          </a:xfrm>
        </p:spPr>
        <p:txBody>
          <a:bodyPr/>
          <a:lstStyle/>
          <a:p>
            <a:r>
              <a:rPr lang="en-US" sz="3600" dirty="0"/>
              <a:t>Attribute Measurement Systems </a:t>
            </a:r>
            <a:r>
              <a:rPr lang="en-US" sz="3600" dirty="0" smtClean="0"/>
              <a:t>Analysis</a:t>
            </a:r>
            <a:r>
              <a:rPr lang="en-US" sz="3600" dirty="0"/>
              <a:t>: Kendall’s Coefficient of </a:t>
            </a:r>
            <a:r>
              <a:rPr lang="en-US" sz="3600" dirty="0" smtClean="0"/>
              <a:t>Concordance - Interpretation</a:t>
            </a:r>
            <a:endParaRPr lang="en-US" sz="3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54527646"/>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28</a:t>
            </a:fld>
            <a:endParaRPr lang="en-US" altLang="en-US"/>
          </a:p>
        </p:txBody>
      </p:sp>
      <p:sp>
        <p:nvSpPr>
          <p:cNvPr id="134147" name="Rectangle 3"/>
          <p:cNvSpPr>
            <a:spLocks noGrp="1" noChangeArrowheads="1"/>
          </p:cNvSpPr>
          <p:nvPr>
            <p:ph type="body" idx="1"/>
          </p:nvPr>
        </p:nvSpPr>
        <p:spPr>
          <a:xfrm>
            <a:off x="533400" y="1905000"/>
            <a:ext cx="8458200" cy="4724400"/>
          </a:xfrm>
        </p:spPr>
        <p:txBody>
          <a:bodyPr/>
          <a:lstStyle/>
          <a:p>
            <a:r>
              <a:rPr lang="en-CA" sz="2400" dirty="0" smtClean="0"/>
              <a:t>There </a:t>
            </a:r>
            <a:r>
              <a:rPr lang="en-CA" sz="2400" dirty="0"/>
              <a:t>is a close relationship between Kendall’s </a:t>
            </a:r>
            <a:r>
              <a:rPr lang="en-CA" sz="2400" i="1" dirty="0" smtClean="0"/>
              <a:t>W</a:t>
            </a:r>
            <a:r>
              <a:rPr lang="en-CA" sz="2400" dirty="0" smtClean="0"/>
              <a:t> and Spearman’s (mean pairwise</a:t>
            </a:r>
            <a:r>
              <a:rPr lang="en-CA" sz="2400" dirty="0"/>
              <a:t>) correlation </a:t>
            </a:r>
            <a:r>
              <a:rPr lang="en-CA" sz="2400" dirty="0" smtClean="0"/>
              <a:t>coefficient [7]:</a:t>
            </a:r>
            <a:br>
              <a:rPr lang="en-CA" sz="2400" dirty="0" smtClean="0"/>
            </a:br>
            <a:r>
              <a:rPr lang="en-CA" sz="2400" dirty="0" smtClean="0"/>
              <a:t/>
            </a:r>
            <a:br>
              <a:rPr lang="en-CA" sz="2400" dirty="0" smtClean="0"/>
            </a:br>
            <a:r>
              <a:rPr lang="en-CA" sz="2400" dirty="0" smtClean="0"/>
              <a:t/>
            </a:r>
            <a:br>
              <a:rPr lang="en-CA" sz="2400" dirty="0" smtClean="0"/>
            </a:br>
            <a:endParaRPr lang="en-CA" sz="2400" dirty="0" smtClean="0"/>
          </a:p>
          <a:p>
            <a:r>
              <a:rPr lang="en-CA" sz="2400" dirty="0"/>
              <a:t>Confidence limits for Kendall’s Concordance </a:t>
            </a:r>
            <a:r>
              <a:rPr lang="en-US" sz="2400" dirty="0"/>
              <a:t>cannot be solved analytically, so are estimated using bootstrapping</a:t>
            </a:r>
            <a:r>
              <a:rPr lang="en-US" sz="2400" dirty="0" smtClean="0"/>
              <a:t>.</a:t>
            </a:r>
          </a:p>
          <a:p>
            <a:pPr lvl="1"/>
            <a:r>
              <a:rPr lang="en-US" sz="2000" dirty="0" err="1"/>
              <a:t>Ruscio</a:t>
            </a:r>
            <a:r>
              <a:rPr lang="en-US" sz="2000" dirty="0"/>
              <a:t> [8] demonstrates the bootstrap for Spearman’s correlation and we apply this method to Kendall’s Concordance.  </a:t>
            </a:r>
            <a:endParaRPr lang="en-US" sz="2000" dirty="0" smtClean="0"/>
          </a:p>
          <a:p>
            <a:pPr lvl="1"/>
            <a:r>
              <a:rPr lang="en-CA" sz="2000" dirty="0" smtClean="0"/>
              <a:t>The </a:t>
            </a:r>
            <a:r>
              <a:rPr lang="en-CA" sz="2000" dirty="0"/>
              <a:t>data are row wise randomly sampled with replacement to provide the bootstrap sample (N = 2000).  </a:t>
            </a:r>
            <a:r>
              <a:rPr lang="en-CA" sz="2000" i="1" dirty="0" smtClean="0"/>
              <a:t>W</a:t>
            </a:r>
            <a:r>
              <a:rPr lang="en-CA" sz="2000" dirty="0" smtClean="0"/>
              <a:t> can </a:t>
            </a:r>
            <a:r>
              <a:rPr lang="en-CA" sz="2000" dirty="0"/>
              <a:t>be derived immediately from the mean value of the Spearman’s correlation matrix from the bootstrap sample.</a:t>
            </a:r>
            <a:br>
              <a:rPr lang="en-CA" sz="2000" dirty="0"/>
            </a:br>
            <a:endParaRPr lang="en-US" sz="1600" dirty="0"/>
          </a:p>
        </p:txBody>
      </p:sp>
      <p:sp>
        <p:nvSpPr>
          <p:cNvPr id="7" name="Rectangle 2"/>
          <p:cNvSpPr>
            <a:spLocks noGrp="1" noChangeArrowheads="1"/>
          </p:cNvSpPr>
          <p:nvPr>
            <p:ph type="title"/>
          </p:nvPr>
        </p:nvSpPr>
        <p:spPr>
          <a:xfrm>
            <a:off x="1600200" y="1066800"/>
            <a:ext cx="7543800" cy="685800"/>
          </a:xfrm>
        </p:spPr>
        <p:txBody>
          <a:bodyPr/>
          <a:lstStyle/>
          <a:p>
            <a:r>
              <a:rPr lang="en-US" sz="3600" dirty="0"/>
              <a:t>Attribute Measurement Systems </a:t>
            </a:r>
            <a:r>
              <a:rPr lang="en-US" sz="3600" dirty="0" smtClean="0"/>
              <a:t>Analysis</a:t>
            </a:r>
            <a:r>
              <a:rPr lang="en-US" sz="3600" dirty="0"/>
              <a:t>: Kendall’s Coefficient of </a:t>
            </a:r>
            <a:r>
              <a:rPr lang="en-US" sz="3600" dirty="0" smtClean="0"/>
              <a:t>Concordance - Interpretation</a:t>
            </a:r>
            <a:endParaRPr lang="en-US" sz="3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805046"/>
            <a:ext cx="2447966"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8"/>
          <p:cNvSpPr>
            <a:spLocks noChangeArrowheads="1"/>
          </p:cNvSpPr>
          <p:nvPr/>
        </p:nvSpPr>
        <p:spPr bwMode="auto">
          <a:xfrm>
            <a:off x="3429000" y="3048000"/>
            <a:ext cx="54543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3048000" algn="ctr"/>
                <a:tab pos="6032500" algn="r"/>
              </a:tabLst>
              <a:defRPr>
                <a:solidFill>
                  <a:schemeClr val="tx1"/>
                </a:solidFill>
                <a:latin typeface="Arial" pitchFamily="34" charset="0"/>
                <a:cs typeface="Arial" pitchFamily="34" charset="0"/>
              </a:defRPr>
            </a:lvl1pPr>
            <a:lvl2pPr>
              <a:tabLst>
                <a:tab pos="3048000" algn="ctr"/>
                <a:tab pos="6032500" algn="r"/>
              </a:tabLst>
              <a:defRPr>
                <a:solidFill>
                  <a:schemeClr val="tx1"/>
                </a:solidFill>
                <a:latin typeface="Arial" pitchFamily="34" charset="0"/>
                <a:cs typeface="Arial" pitchFamily="34" charset="0"/>
              </a:defRPr>
            </a:lvl2pPr>
            <a:lvl3pPr>
              <a:tabLst>
                <a:tab pos="3048000" algn="ctr"/>
                <a:tab pos="6032500" algn="r"/>
              </a:tabLst>
              <a:defRPr>
                <a:solidFill>
                  <a:schemeClr val="tx1"/>
                </a:solidFill>
                <a:latin typeface="Arial" pitchFamily="34" charset="0"/>
                <a:cs typeface="Arial" pitchFamily="34" charset="0"/>
              </a:defRPr>
            </a:lvl3pPr>
            <a:lvl4pPr>
              <a:tabLst>
                <a:tab pos="3048000" algn="ctr"/>
                <a:tab pos="6032500" algn="r"/>
              </a:tabLst>
              <a:defRPr>
                <a:solidFill>
                  <a:schemeClr val="tx1"/>
                </a:solidFill>
                <a:latin typeface="Arial" pitchFamily="34" charset="0"/>
                <a:cs typeface="Arial" pitchFamily="34" charset="0"/>
              </a:defRPr>
            </a:lvl4pPr>
            <a:lvl5pPr>
              <a:tabLst>
                <a:tab pos="3048000" algn="ctr"/>
                <a:tab pos="6032500" algn="r"/>
              </a:tabLst>
              <a:defRPr>
                <a:solidFill>
                  <a:schemeClr val="tx1"/>
                </a:solidFill>
                <a:latin typeface="Arial" pitchFamily="34" charset="0"/>
                <a:cs typeface="Arial" pitchFamily="34" charset="0"/>
              </a:defRPr>
            </a:lvl5pPr>
            <a:lvl6pPr fontAlgn="base">
              <a:spcBef>
                <a:spcPct val="0"/>
              </a:spcBef>
              <a:spcAft>
                <a:spcPct val="0"/>
              </a:spcAft>
              <a:tabLst>
                <a:tab pos="3048000" algn="ctr"/>
                <a:tab pos="6032500" algn="r"/>
              </a:tabLst>
              <a:defRPr>
                <a:solidFill>
                  <a:schemeClr val="tx1"/>
                </a:solidFill>
                <a:latin typeface="Arial" pitchFamily="34" charset="0"/>
                <a:cs typeface="Arial" pitchFamily="34" charset="0"/>
              </a:defRPr>
            </a:lvl6pPr>
            <a:lvl7pPr fontAlgn="base">
              <a:spcBef>
                <a:spcPct val="0"/>
              </a:spcBef>
              <a:spcAft>
                <a:spcPct val="0"/>
              </a:spcAft>
              <a:tabLst>
                <a:tab pos="3048000" algn="ctr"/>
                <a:tab pos="6032500" algn="r"/>
              </a:tabLst>
              <a:defRPr>
                <a:solidFill>
                  <a:schemeClr val="tx1"/>
                </a:solidFill>
                <a:latin typeface="Arial" pitchFamily="34" charset="0"/>
                <a:cs typeface="Arial" pitchFamily="34" charset="0"/>
              </a:defRPr>
            </a:lvl7pPr>
            <a:lvl8pPr fontAlgn="base">
              <a:spcBef>
                <a:spcPct val="0"/>
              </a:spcBef>
              <a:spcAft>
                <a:spcPct val="0"/>
              </a:spcAft>
              <a:tabLst>
                <a:tab pos="3048000" algn="ctr"/>
                <a:tab pos="6032500" algn="r"/>
              </a:tabLst>
              <a:defRPr>
                <a:solidFill>
                  <a:schemeClr val="tx1"/>
                </a:solidFill>
                <a:latin typeface="Arial" pitchFamily="34" charset="0"/>
                <a:cs typeface="Arial" pitchFamily="34" charset="0"/>
              </a:defRPr>
            </a:lvl8pPr>
            <a:lvl9pPr fontAlgn="base">
              <a:spcBef>
                <a:spcPct val="0"/>
              </a:spcBef>
              <a:spcAft>
                <a:spcPct val="0"/>
              </a:spcAft>
              <a:tabLst>
                <a:tab pos="3048000" algn="ctr"/>
                <a:tab pos="6032500"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048000" algn="ctr"/>
                <a:tab pos="6032500" algn="r"/>
              </a:tabLst>
            </a:pPr>
            <a:r>
              <a:rPr kumimoji="0" lang="en-CA" altLang="en-US" sz="1600" b="0"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k</a:t>
            </a:r>
            <a:r>
              <a:rPr kumimoji="0" lang="en-CA" altLang="en-US"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is the number of trials (within) or trials*appraisers (between) </a:t>
            </a:r>
            <a:endParaRPr kumimoji="0" lang="en-CA" altLang="en-US"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501887762"/>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29</a:t>
            </a:fld>
            <a:endParaRPr lang="en-US" altLang="en-US"/>
          </a:p>
        </p:txBody>
      </p:sp>
      <p:sp>
        <p:nvSpPr>
          <p:cNvPr id="134147" name="Rectangle 3"/>
          <p:cNvSpPr>
            <a:spLocks noGrp="1" noChangeArrowheads="1"/>
          </p:cNvSpPr>
          <p:nvPr>
            <p:ph type="body" idx="1"/>
          </p:nvPr>
        </p:nvSpPr>
        <p:spPr>
          <a:xfrm>
            <a:off x="533400" y="1752600"/>
            <a:ext cx="8458200" cy="4724400"/>
          </a:xfrm>
        </p:spPr>
        <p:txBody>
          <a:bodyPr/>
          <a:lstStyle/>
          <a:p>
            <a:r>
              <a:rPr lang="en-US" sz="2400" dirty="0"/>
              <a:t>SigmaXL uses the following “rule-of-thumb” interpretation guidelines: </a:t>
            </a:r>
            <a:endParaRPr lang="en-US" sz="2400" dirty="0" smtClean="0"/>
          </a:p>
          <a:p>
            <a:pPr lvl="1"/>
            <a:r>
              <a:rPr lang="en-US" sz="2000" dirty="0" smtClean="0"/>
              <a:t>&gt;= </a:t>
            </a:r>
            <a:r>
              <a:rPr lang="en-US" sz="2000" dirty="0"/>
              <a:t>0.9 very good agreement (color coded green</a:t>
            </a:r>
            <a:r>
              <a:rPr lang="en-US" sz="2000" dirty="0" smtClean="0"/>
              <a:t>)</a:t>
            </a:r>
          </a:p>
          <a:p>
            <a:pPr lvl="1"/>
            <a:r>
              <a:rPr lang="en-US" sz="2000" dirty="0" smtClean="0"/>
              <a:t>0.7 </a:t>
            </a:r>
            <a:r>
              <a:rPr lang="en-US" sz="2000" dirty="0"/>
              <a:t>to &lt; 0.9 marginally acceptable, improvement should be considered (yellow</a:t>
            </a:r>
            <a:r>
              <a:rPr lang="en-US" sz="2000" dirty="0" smtClean="0"/>
              <a:t>)</a:t>
            </a:r>
          </a:p>
          <a:p>
            <a:pPr lvl="1"/>
            <a:r>
              <a:rPr lang="en-US" sz="2000" dirty="0" smtClean="0"/>
              <a:t>&lt; </a:t>
            </a:r>
            <a:r>
              <a:rPr lang="en-US" sz="2000" dirty="0"/>
              <a:t>0.7 unacceptable (red).  </a:t>
            </a:r>
          </a:p>
          <a:p>
            <a:r>
              <a:rPr lang="en-US" sz="2400" dirty="0"/>
              <a:t>This is consistent with Kappa and is supported by the relationship to Spearman’s correlation.</a:t>
            </a:r>
          </a:p>
          <a:p>
            <a:r>
              <a:rPr lang="en-US" sz="2400" dirty="0" smtClean="0"/>
              <a:t>Note, however, </a:t>
            </a:r>
            <a:r>
              <a:rPr lang="en-US" sz="2400" dirty="0"/>
              <a:t>that in the case of Within Appraiser agreement with only two trials, </a:t>
            </a:r>
            <a:r>
              <a:rPr lang="en-US" sz="2400" dirty="0" smtClean="0"/>
              <a:t>the </a:t>
            </a:r>
            <a:r>
              <a:rPr lang="en-US" sz="2400" dirty="0"/>
              <a:t>rules should be adjusted: </a:t>
            </a:r>
            <a:endParaRPr lang="en-US" sz="2400" dirty="0" smtClean="0"/>
          </a:p>
          <a:p>
            <a:pPr lvl="1"/>
            <a:r>
              <a:rPr lang="en-CA" sz="2000" dirty="0" smtClean="0"/>
              <a:t>very </a:t>
            </a:r>
            <a:r>
              <a:rPr lang="en-CA" sz="2000" dirty="0"/>
              <a:t>good agreement is &gt;= </a:t>
            </a:r>
            <a:r>
              <a:rPr lang="en-CA" sz="2000" dirty="0" smtClean="0"/>
              <a:t>0.95</a:t>
            </a:r>
          </a:p>
          <a:p>
            <a:pPr lvl="1"/>
            <a:r>
              <a:rPr lang="en-CA" sz="2000" dirty="0" smtClean="0"/>
              <a:t>unacceptable </a:t>
            </a:r>
            <a:r>
              <a:rPr lang="en-CA" sz="2000" dirty="0"/>
              <a:t>agreement is &lt; </a:t>
            </a:r>
            <a:r>
              <a:rPr lang="en-CA" sz="2000" dirty="0" smtClean="0"/>
              <a:t>0.85</a:t>
            </a:r>
            <a:r>
              <a:rPr lang="en-CA" sz="2000" dirty="0"/>
              <a:t>.  </a:t>
            </a:r>
            <a:endParaRPr lang="en-US" sz="2000" dirty="0"/>
          </a:p>
        </p:txBody>
      </p:sp>
      <p:sp>
        <p:nvSpPr>
          <p:cNvPr id="7" name="Rectangle 2"/>
          <p:cNvSpPr>
            <a:spLocks noGrp="1" noChangeArrowheads="1"/>
          </p:cNvSpPr>
          <p:nvPr>
            <p:ph type="title"/>
          </p:nvPr>
        </p:nvSpPr>
        <p:spPr>
          <a:xfrm>
            <a:off x="1600200" y="1066800"/>
            <a:ext cx="7543800" cy="685800"/>
          </a:xfrm>
        </p:spPr>
        <p:txBody>
          <a:bodyPr/>
          <a:lstStyle/>
          <a:p>
            <a:r>
              <a:rPr lang="en-US" sz="3600" dirty="0"/>
              <a:t>Attribute Measurement Systems </a:t>
            </a:r>
            <a:r>
              <a:rPr lang="en-US" sz="3600" dirty="0" smtClean="0"/>
              <a:t>Analysis</a:t>
            </a:r>
            <a:r>
              <a:rPr lang="en-US" sz="3600" dirty="0"/>
              <a:t>: Kendall’s Coefficient of </a:t>
            </a:r>
            <a:r>
              <a:rPr lang="en-US" sz="3600" dirty="0" smtClean="0"/>
              <a:t>Concordance - Interpretation</a:t>
            </a:r>
            <a:endParaRPr lang="en-US" sz="3600" dirty="0"/>
          </a:p>
        </p:txBody>
      </p:sp>
    </p:spTree>
    <p:extLst>
      <p:ext uri="{BB962C8B-B14F-4D97-AF65-F5344CB8AC3E}">
        <p14:creationId xmlns:p14="http://schemas.microsoft.com/office/powerpoint/2010/main" val="2585721269"/>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3</a:t>
            </a:fld>
            <a:endParaRPr lang="en-US" altLang="en-US"/>
          </a:p>
        </p:txBody>
      </p:sp>
      <p:sp>
        <p:nvSpPr>
          <p:cNvPr id="134147" name="Rectangle 3"/>
          <p:cNvSpPr>
            <a:spLocks noGrp="1" noChangeArrowheads="1"/>
          </p:cNvSpPr>
          <p:nvPr>
            <p:ph type="body" idx="1"/>
          </p:nvPr>
        </p:nvSpPr>
        <p:spPr>
          <a:xfrm>
            <a:off x="533400" y="1295400"/>
            <a:ext cx="8458200" cy="4724400"/>
          </a:xfrm>
        </p:spPr>
        <p:txBody>
          <a:bodyPr/>
          <a:lstStyle/>
          <a:p>
            <a:pPr lvl="0">
              <a:lnSpc>
                <a:spcPct val="90000"/>
              </a:lnSpc>
            </a:pPr>
            <a:r>
              <a:rPr lang="en-CA" sz="3200" dirty="0"/>
              <a:t>“Traffic Light” Attribute Measurement Systems Analysis: Binary, Ordinal and </a:t>
            </a:r>
            <a:r>
              <a:rPr lang="en-CA" sz="3200" dirty="0" smtClean="0"/>
              <a:t>Nominal</a:t>
            </a:r>
            <a:endParaRPr lang="en-CA" sz="3200" dirty="0"/>
          </a:p>
        </p:txBody>
      </p:sp>
      <p:sp>
        <p:nvSpPr>
          <p:cNvPr id="7" name="Rectangle 2"/>
          <p:cNvSpPr>
            <a:spLocks noGrp="1" noChangeArrowheads="1"/>
          </p:cNvSpPr>
          <p:nvPr>
            <p:ph type="title"/>
          </p:nvPr>
        </p:nvSpPr>
        <p:spPr>
          <a:xfrm>
            <a:off x="1447800" y="228600"/>
            <a:ext cx="7924800" cy="685800"/>
          </a:xfrm>
        </p:spPr>
        <p:txBody>
          <a:bodyPr/>
          <a:lstStyle/>
          <a:p>
            <a:r>
              <a:rPr lang="en-CA" sz="3600" dirty="0" smtClean="0"/>
              <a:t>What’s New in SigmaXL Version 7</a:t>
            </a:r>
            <a:endParaRPr lang="en-US" sz="3600" dirty="0">
              <a:solidFill>
                <a:srgbClr val="000066"/>
              </a:solidFill>
            </a:endParaRPr>
          </a:p>
        </p:txBody>
      </p:sp>
      <p:sp>
        <p:nvSpPr>
          <p:cNvPr id="4" name="TextBox 3"/>
          <p:cNvSpPr txBox="1"/>
          <p:nvPr/>
        </p:nvSpPr>
        <p:spPr>
          <a:xfrm>
            <a:off x="513608" y="2819400"/>
            <a:ext cx="8477992" cy="1600438"/>
          </a:xfrm>
          <a:prstGeom prst="rect">
            <a:avLst/>
          </a:prstGeom>
          <a:noFill/>
          <a:ln w="19050">
            <a:noFill/>
          </a:ln>
        </p:spPr>
        <p:txBody>
          <a:bodyPr wrap="square" rtlCol="0">
            <a:spAutoFit/>
          </a:bodyPr>
          <a:lstStyle/>
          <a:p>
            <a:pPr marL="687387" lvl="1" indent="-342900">
              <a:lnSpc>
                <a:spcPct val="90000"/>
              </a:lnSpc>
              <a:spcBef>
                <a:spcPct val="20000"/>
              </a:spcBef>
              <a:buClr>
                <a:srgbClr val="7C1302"/>
              </a:buClr>
              <a:buSzPct val="100000"/>
              <a:buFont typeface="Wingdings" panose="05000000000000000000" pitchFamily="2" charset="2"/>
              <a:buChar char="ü"/>
            </a:pPr>
            <a:r>
              <a:rPr lang="en-CA" sz="2000" kern="0" dirty="0">
                <a:solidFill>
                  <a:srgbClr val="000000"/>
                </a:solidFill>
                <a:latin typeface="Arial"/>
              </a:rPr>
              <a:t>A Kappa color highlight is used to aid interpretation: Green (&gt; .9), Yellow (.7-.9) and Red (&lt; .7) for Binary and Nominal. </a:t>
            </a:r>
            <a:endParaRPr lang="en-CA" sz="2000" kern="0" dirty="0" smtClean="0">
              <a:solidFill>
                <a:srgbClr val="000000"/>
              </a:solidFill>
              <a:latin typeface="Arial"/>
            </a:endParaRPr>
          </a:p>
          <a:p>
            <a:pPr marL="687387" lvl="1" indent="-342900">
              <a:lnSpc>
                <a:spcPct val="90000"/>
              </a:lnSpc>
              <a:spcBef>
                <a:spcPct val="20000"/>
              </a:spcBef>
              <a:buClr>
                <a:srgbClr val="7C1302"/>
              </a:buClr>
              <a:buSzPct val="100000"/>
              <a:buFont typeface="Wingdings" panose="05000000000000000000" pitchFamily="2" charset="2"/>
              <a:buChar char="ü"/>
            </a:pPr>
            <a:r>
              <a:rPr lang="en-CA" sz="2000" kern="0" dirty="0" smtClean="0">
                <a:solidFill>
                  <a:srgbClr val="000000"/>
                </a:solidFill>
                <a:latin typeface="Arial"/>
              </a:rPr>
              <a:t>Kendall </a:t>
            </a:r>
            <a:r>
              <a:rPr lang="en-CA" sz="2000" kern="0" dirty="0">
                <a:solidFill>
                  <a:srgbClr val="000000"/>
                </a:solidFill>
                <a:latin typeface="Arial"/>
              </a:rPr>
              <a:t>coefficients are highlighted for Ordinal. </a:t>
            </a:r>
            <a:endParaRPr lang="en-CA" sz="2000" kern="0" dirty="0" smtClean="0">
              <a:solidFill>
                <a:srgbClr val="000000"/>
              </a:solidFill>
              <a:latin typeface="Arial"/>
            </a:endParaRPr>
          </a:p>
          <a:p>
            <a:pPr marL="687387" lvl="1" indent="-342900">
              <a:lnSpc>
                <a:spcPct val="90000"/>
              </a:lnSpc>
              <a:spcBef>
                <a:spcPct val="20000"/>
              </a:spcBef>
              <a:buClr>
                <a:srgbClr val="7C1302"/>
              </a:buClr>
              <a:buSzPct val="100000"/>
              <a:buFont typeface="Wingdings" panose="05000000000000000000" pitchFamily="2" charset="2"/>
              <a:buChar char="ü"/>
            </a:pPr>
            <a:r>
              <a:rPr lang="en-CA" sz="2000" kern="0" dirty="0" smtClean="0">
                <a:solidFill>
                  <a:srgbClr val="000000"/>
                </a:solidFill>
                <a:latin typeface="Arial"/>
              </a:rPr>
              <a:t>A </a:t>
            </a:r>
            <a:r>
              <a:rPr lang="en-CA" sz="2000" kern="0" dirty="0">
                <a:solidFill>
                  <a:srgbClr val="000000"/>
                </a:solidFill>
                <a:latin typeface="Arial"/>
              </a:rPr>
              <a:t>new Effectiveness Report treats each appraisal trial as an opportunity, rather </a:t>
            </a:r>
            <a:r>
              <a:rPr lang="en-CA" sz="2000" kern="0">
                <a:solidFill>
                  <a:srgbClr val="000000"/>
                </a:solidFill>
                <a:latin typeface="Arial"/>
              </a:rPr>
              <a:t>than </a:t>
            </a:r>
            <a:r>
              <a:rPr lang="en-CA" sz="2000" kern="0" smtClean="0">
                <a:solidFill>
                  <a:srgbClr val="000000"/>
                </a:solidFill>
                <a:latin typeface="Arial"/>
              </a:rPr>
              <a:t>requiring </a:t>
            </a:r>
            <a:r>
              <a:rPr lang="en-CA" sz="2000" kern="0" dirty="0">
                <a:solidFill>
                  <a:srgbClr val="000000"/>
                </a:solidFill>
                <a:latin typeface="Arial"/>
              </a:rPr>
              <a:t>agreement across all trials.</a:t>
            </a:r>
          </a:p>
        </p:txBody>
      </p:sp>
      <p:pic>
        <p:nvPicPr>
          <p:cNvPr id="9" name="Picture 8"/>
          <p:cNvPicPr/>
          <p:nvPr/>
        </p:nvPicPr>
        <p:blipFill>
          <a:blip r:embed="rId3"/>
          <a:stretch>
            <a:fillRect/>
          </a:stretch>
        </p:blipFill>
        <p:spPr>
          <a:xfrm>
            <a:off x="990600" y="4572000"/>
            <a:ext cx="7772400" cy="962654"/>
          </a:xfrm>
          <a:prstGeom prst="rect">
            <a:avLst/>
          </a:prstGeom>
        </p:spPr>
      </p:pic>
      <p:pic>
        <p:nvPicPr>
          <p:cNvPr id="10" name="Picture 9"/>
          <p:cNvPicPr/>
          <p:nvPr/>
        </p:nvPicPr>
        <p:blipFill>
          <a:blip r:embed="rId4"/>
          <a:stretch>
            <a:fillRect/>
          </a:stretch>
        </p:blipFill>
        <p:spPr>
          <a:xfrm>
            <a:off x="990600" y="5715000"/>
            <a:ext cx="7772400" cy="1066800"/>
          </a:xfrm>
          <a:prstGeom prst="rect">
            <a:avLst/>
          </a:prstGeom>
        </p:spPr>
      </p:pic>
    </p:spTree>
    <p:extLst>
      <p:ext uri="{BB962C8B-B14F-4D97-AF65-F5344CB8AC3E}">
        <p14:creationId xmlns:p14="http://schemas.microsoft.com/office/powerpoint/2010/main" val="3490514546"/>
      </p:ext>
    </p:ext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30</a:t>
            </a:fld>
            <a:endParaRPr lang="en-US" altLang="en-US"/>
          </a:p>
        </p:txBody>
      </p:sp>
      <p:sp>
        <p:nvSpPr>
          <p:cNvPr id="134147" name="Rectangle 3"/>
          <p:cNvSpPr>
            <a:spLocks noGrp="1" noChangeArrowheads="1"/>
          </p:cNvSpPr>
          <p:nvPr>
            <p:ph type="body" idx="1"/>
          </p:nvPr>
        </p:nvSpPr>
        <p:spPr>
          <a:xfrm>
            <a:off x="533400" y="1828800"/>
            <a:ext cx="8458200" cy="4724400"/>
          </a:xfrm>
        </p:spPr>
        <p:txBody>
          <a:bodyPr/>
          <a:lstStyle/>
          <a:p>
            <a:r>
              <a:rPr lang="en-US" sz="2400" b="1" dirty="0"/>
              <a:t>Kendall's Correlation Coefficient</a:t>
            </a:r>
            <a:r>
              <a:rPr lang="en-US" sz="2400" dirty="0"/>
              <a:t> (Kendall's tau-b) is a measure of association for discrete ordinal data, used for assessments that include a known reference standard</a:t>
            </a:r>
            <a:r>
              <a:rPr lang="en-US" sz="2400" dirty="0" smtClean="0"/>
              <a:t>.</a:t>
            </a:r>
            <a:br>
              <a:rPr lang="en-US" sz="2400" dirty="0" smtClean="0"/>
            </a:br>
            <a:endParaRPr lang="en-US" sz="2400" dirty="0" smtClean="0"/>
          </a:p>
          <a:p>
            <a:r>
              <a:rPr lang="en-US" sz="2400" dirty="0" smtClean="0"/>
              <a:t>Kendall’s </a:t>
            </a:r>
            <a:r>
              <a:rPr lang="en-US" sz="2400" dirty="0"/>
              <a:t>correlation coefficient ranges from -1 to 1:  </a:t>
            </a:r>
            <a:endParaRPr lang="en-US" sz="2400" dirty="0" smtClean="0"/>
          </a:p>
          <a:p>
            <a:pPr lvl="1"/>
            <a:r>
              <a:rPr lang="en-US" sz="2000" dirty="0" smtClean="0"/>
              <a:t>A </a:t>
            </a:r>
            <a:r>
              <a:rPr lang="en-US" sz="2000" dirty="0"/>
              <a:t>coefficient value of 1 indicates perfect agreement.  </a:t>
            </a:r>
            <a:endParaRPr lang="en-US" sz="2000" dirty="0" smtClean="0"/>
          </a:p>
          <a:p>
            <a:pPr lvl="1"/>
            <a:r>
              <a:rPr lang="en-US" sz="2000" dirty="0" smtClean="0"/>
              <a:t>If </a:t>
            </a:r>
            <a:r>
              <a:rPr lang="en-US" sz="2000" dirty="0"/>
              <a:t>coefficient = 0, then agreement is random, i.e., the same as would be expected by chance.  </a:t>
            </a:r>
            <a:endParaRPr lang="en-US" sz="2000" dirty="0" smtClean="0"/>
          </a:p>
          <a:p>
            <a:pPr lvl="1"/>
            <a:r>
              <a:rPr lang="en-US" sz="2000" dirty="0" smtClean="0"/>
              <a:t>A </a:t>
            </a:r>
            <a:r>
              <a:rPr lang="en-US" sz="2000" dirty="0"/>
              <a:t>coefficient value of -1 indicates perfect disagreement</a:t>
            </a:r>
            <a:r>
              <a:rPr lang="en-US" sz="2000" dirty="0" smtClean="0"/>
              <a:t>.</a:t>
            </a:r>
            <a:br>
              <a:rPr lang="en-US" sz="2000" dirty="0" smtClean="0"/>
            </a:br>
            <a:endParaRPr lang="en-US" sz="2000" dirty="0" smtClean="0"/>
          </a:p>
          <a:p>
            <a:r>
              <a:rPr lang="en-US" sz="2400" dirty="0"/>
              <a:t>Kendall's Correlation Coefficient </a:t>
            </a:r>
            <a:r>
              <a:rPr lang="en-CA" sz="2400" dirty="0"/>
              <a:t>is a measure of rank correlation, similar to the Spearman rank coefficient, but uses concordant </a:t>
            </a:r>
            <a:r>
              <a:rPr lang="en-CA" sz="2400" dirty="0" smtClean="0"/>
              <a:t>(same direction) and </a:t>
            </a:r>
            <a:r>
              <a:rPr lang="en-CA" sz="2400" dirty="0"/>
              <a:t>discordant </a:t>
            </a:r>
            <a:r>
              <a:rPr lang="en-CA" sz="2400" dirty="0" smtClean="0"/>
              <a:t>pairs </a:t>
            </a:r>
            <a:r>
              <a:rPr lang="en-CA" sz="2000" dirty="0" smtClean="0"/>
              <a:t>[10].</a:t>
            </a:r>
          </a:p>
        </p:txBody>
      </p:sp>
      <p:sp>
        <p:nvSpPr>
          <p:cNvPr id="7" name="Rectangle 2"/>
          <p:cNvSpPr>
            <a:spLocks noGrp="1" noChangeArrowheads="1"/>
          </p:cNvSpPr>
          <p:nvPr>
            <p:ph type="title"/>
          </p:nvPr>
        </p:nvSpPr>
        <p:spPr>
          <a:xfrm>
            <a:off x="1600200" y="1066800"/>
            <a:ext cx="7543800" cy="685800"/>
          </a:xfrm>
        </p:spPr>
        <p:txBody>
          <a:bodyPr/>
          <a:lstStyle/>
          <a:p>
            <a:r>
              <a:rPr lang="en-US" sz="3600" dirty="0"/>
              <a:t>Attribute Measurement Systems </a:t>
            </a:r>
            <a:r>
              <a:rPr lang="en-US" sz="3600" dirty="0" smtClean="0"/>
              <a:t>Analysis</a:t>
            </a:r>
            <a:r>
              <a:rPr lang="en-US" sz="3600" dirty="0"/>
              <a:t>: Kendall’s Correlation </a:t>
            </a:r>
            <a:r>
              <a:rPr lang="en-US" sz="3600" dirty="0" smtClean="0"/>
              <a:t>Coefficient - Interpretation</a:t>
            </a:r>
            <a:endParaRPr lang="en-US" sz="3600" dirty="0"/>
          </a:p>
        </p:txBody>
      </p:sp>
    </p:spTree>
    <p:extLst>
      <p:ext uri="{BB962C8B-B14F-4D97-AF65-F5344CB8AC3E}">
        <p14:creationId xmlns:p14="http://schemas.microsoft.com/office/powerpoint/2010/main" val="2922170412"/>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31</a:t>
            </a:fld>
            <a:endParaRPr lang="en-US" altLang="en-US"/>
          </a:p>
        </p:txBody>
      </p:sp>
      <p:sp>
        <p:nvSpPr>
          <p:cNvPr id="134147" name="Rectangle 3"/>
          <p:cNvSpPr>
            <a:spLocks noGrp="1" noChangeArrowheads="1"/>
          </p:cNvSpPr>
          <p:nvPr>
            <p:ph type="body" idx="1"/>
          </p:nvPr>
        </p:nvSpPr>
        <p:spPr>
          <a:xfrm>
            <a:off x="533400" y="1752600"/>
            <a:ext cx="8458200" cy="4724400"/>
          </a:xfrm>
        </p:spPr>
        <p:txBody>
          <a:bodyPr/>
          <a:lstStyle/>
          <a:p>
            <a:r>
              <a:rPr lang="en-US" sz="2400" dirty="0" smtClean="0"/>
              <a:t>SigmaXL </a:t>
            </a:r>
            <a:r>
              <a:rPr lang="en-US" sz="2400" dirty="0"/>
              <a:t>uses the following “rule-of-thumb” interpretation guidelines: </a:t>
            </a:r>
          </a:p>
          <a:p>
            <a:pPr lvl="1"/>
            <a:r>
              <a:rPr lang="en-US" sz="2000" dirty="0"/>
              <a:t>&gt;= 0.8 very good agreement (color coded green);</a:t>
            </a:r>
          </a:p>
          <a:p>
            <a:pPr lvl="1"/>
            <a:r>
              <a:rPr lang="en-US" sz="2000" dirty="0" smtClean="0"/>
              <a:t>0.6 </a:t>
            </a:r>
            <a:r>
              <a:rPr lang="en-US" sz="2000" dirty="0"/>
              <a:t>to &lt; 0.8 marginally acceptable, improvement should be considered (yellow);</a:t>
            </a:r>
          </a:p>
          <a:p>
            <a:pPr lvl="1"/>
            <a:r>
              <a:rPr lang="en-US" sz="2000" dirty="0" smtClean="0"/>
              <a:t>&lt; </a:t>
            </a:r>
            <a:r>
              <a:rPr lang="en-US" sz="2000" dirty="0"/>
              <a:t>0.6 unacceptable (red).</a:t>
            </a:r>
          </a:p>
          <a:p>
            <a:r>
              <a:rPr lang="en-US" sz="2400" dirty="0"/>
              <a:t>These values were determined using Monte Carlo simulation with correlated integer uniform distributions. </a:t>
            </a:r>
            <a:endParaRPr lang="en-US" sz="2400" dirty="0" smtClean="0"/>
          </a:p>
          <a:p>
            <a:r>
              <a:rPr lang="en-US" sz="2400" dirty="0" smtClean="0"/>
              <a:t>They </a:t>
            </a:r>
            <a:r>
              <a:rPr lang="en-US" sz="2400" dirty="0"/>
              <a:t>correspond approximately to Spearman 0.7 and 0.9 when there are 5 ordinal response levels (1 to 5).  </a:t>
            </a:r>
            <a:endParaRPr lang="en-US" sz="2400" dirty="0" smtClean="0"/>
          </a:p>
          <a:p>
            <a:pPr lvl="1"/>
            <a:r>
              <a:rPr lang="en-US" sz="2000" dirty="0" smtClean="0"/>
              <a:t>With </a:t>
            </a:r>
            <a:r>
              <a:rPr lang="en-US" sz="2000" dirty="0"/>
              <a:t>3 response levels, the </a:t>
            </a:r>
            <a:r>
              <a:rPr lang="en-US" sz="2000" dirty="0" smtClean="0"/>
              <a:t>rule-of-thumb thresholds should </a:t>
            </a:r>
            <a:r>
              <a:rPr lang="en-US" sz="2000" dirty="0"/>
              <a:t>be modified to 0.65 and 0.9.</a:t>
            </a:r>
          </a:p>
          <a:p>
            <a:endParaRPr lang="en-US" sz="2400" dirty="0"/>
          </a:p>
        </p:txBody>
      </p:sp>
      <p:sp>
        <p:nvSpPr>
          <p:cNvPr id="7" name="Rectangle 2"/>
          <p:cNvSpPr>
            <a:spLocks noGrp="1" noChangeArrowheads="1"/>
          </p:cNvSpPr>
          <p:nvPr>
            <p:ph type="title"/>
          </p:nvPr>
        </p:nvSpPr>
        <p:spPr>
          <a:xfrm>
            <a:off x="1600200" y="1066800"/>
            <a:ext cx="7543800" cy="685800"/>
          </a:xfrm>
        </p:spPr>
        <p:txBody>
          <a:bodyPr/>
          <a:lstStyle/>
          <a:p>
            <a:r>
              <a:rPr lang="en-US" sz="3600" dirty="0"/>
              <a:t>Attribute Measurement Systems </a:t>
            </a:r>
            <a:r>
              <a:rPr lang="en-US" sz="3600" dirty="0" smtClean="0"/>
              <a:t>Analysis</a:t>
            </a:r>
            <a:r>
              <a:rPr lang="en-US" sz="3600" dirty="0"/>
              <a:t>: Kendall’s Correlation </a:t>
            </a:r>
            <a:r>
              <a:rPr lang="en-US" sz="3600" dirty="0" smtClean="0"/>
              <a:t>Coefficient - Interpretation</a:t>
            </a:r>
            <a:endParaRPr lang="en-US" sz="3600" dirty="0"/>
          </a:p>
        </p:txBody>
      </p:sp>
    </p:spTree>
    <p:extLst>
      <p:ext uri="{BB962C8B-B14F-4D97-AF65-F5344CB8AC3E}">
        <p14:creationId xmlns:p14="http://schemas.microsoft.com/office/powerpoint/2010/main" val="2034878098"/>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32</a:t>
            </a:fld>
            <a:endParaRPr lang="en-US" altLang="en-US"/>
          </a:p>
        </p:txBody>
      </p:sp>
      <p:sp>
        <p:nvSpPr>
          <p:cNvPr id="134147" name="Rectangle 3"/>
          <p:cNvSpPr>
            <a:spLocks noGrp="1" noChangeArrowheads="1"/>
          </p:cNvSpPr>
          <p:nvPr>
            <p:ph type="body" idx="1"/>
          </p:nvPr>
        </p:nvSpPr>
        <p:spPr>
          <a:xfrm>
            <a:off x="495300" y="1524000"/>
            <a:ext cx="8458200" cy="4724400"/>
          </a:xfrm>
        </p:spPr>
        <p:txBody>
          <a:bodyPr/>
          <a:lstStyle/>
          <a:p>
            <a:pPr lvl="0"/>
            <a:r>
              <a:rPr lang="en-US" sz="2000" dirty="0"/>
              <a:t>Open the file </a:t>
            </a:r>
            <a:r>
              <a:rPr lang="en-US" sz="2000" b="1" dirty="0"/>
              <a:t>Attribute MSA – AIAG.xlsx</a:t>
            </a:r>
            <a:r>
              <a:rPr lang="en-US" sz="2000" dirty="0"/>
              <a:t>.  </a:t>
            </a:r>
            <a:endParaRPr lang="en-US" sz="2000" dirty="0" smtClean="0"/>
          </a:p>
          <a:p>
            <a:pPr lvl="1"/>
            <a:r>
              <a:rPr lang="en-US" sz="1600" dirty="0" smtClean="0"/>
              <a:t>This </a:t>
            </a:r>
            <a:r>
              <a:rPr lang="en-US" sz="1600" dirty="0"/>
              <a:t>is an example from the Automotive Industry Action Group (AIAG) MSA Reference Manual, 3</a:t>
            </a:r>
            <a:r>
              <a:rPr lang="en-US" sz="1600" baseline="30000" dirty="0"/>
              <a:t>rd</a:t>
            </a:r>
            <a:r>
              <a:rPr lang="en-US" sz="1600" dirty="0"/>
              <a:t> edition, page 127 (4</a:t>
            </a:r>
            <a:r>
              <a:rPr lang="en-US" sz="1600" baseline="30000" dirty="0"/>
              <a:t>th</a:t>
            </a:r>
            <a:r>
              <a:rPr lang="en-US" sz="1600" dirty="0"/>
              <a:t> Edition, page 134).  </a:t>
            </a:r>
            <a:endParaRPr lang="en-US" sz="1600" dirty="0" smtClean="0"/>
          </a:p>
          <a:p>
            <a:pPr lvl="1"/>
            <a:r>
              <a:rPr lang="en-US" sz="1600" dirty="0" smtClean="0"/>
              <a:t>There </a:t>
            </a:r>
            <a:r>
              <a:rPr lang="en-US" sz="1600" dirty="0"/>
              <a:t>are 50 samples, 3 appraisers and 3 trials with a 0/1 response. </a:t>
            </a:r>
            <a:endParaRPr lang="en-US" sz="1600" dirty="0" smtClean="0"/>
          </a:p>
          <a:p>
            <a:pPr lvl="1"/>
            <a:r>
              <a:rPr lang="en-US" sz="1600" dirty="0" smtClean="0"/>
              <a:t>A </a:t>
            </a:r>
            <a:r>
              <a:rPr lang="en-US" sz="1600" dirty="0"/>
              <a:t>“good” sample is denoted as a 1. A “bad” sample is denoted as a 0. </a:t>
            </a:r>
            <a:endParaRPr lang="en-US" sz="1600" dirty="0" smtClean="0"/>
          </a:p>
          <a:p>
            <a:pPr lvl="1"/>
            <a:endParaRPr lang="en-US" sz="1600" dirty="0"/>
          </a:p>
          <a:p>
            <a:pPr marL="0" indent="0">
              <a:buNone/>
            </a:pPr>
            <a:endParaRPr lang="en-US" sz="2000" dirty="0"/>
          </a:p>
        </p:txBody>
      </p:sp>
      <p:sp>
        <p:nvSpPr>
          <p:cNvPr id="7" name="Rectangle 2"/>
          <p:cNvSpPr>
            <a:spLocks noGrp="1" noChangeArrowheads="1"/>
          </p:cNvSpPr>
          <p:nvPr>
            <p:ph type="title"/>
          </p:nvPr>
        </p:nvSpPr>
        <p:spPr>
          <a:xfrm>
            <a:off x="1600200" y="533400"/>
            <a:ext cx="7543800" cy="685800"/>
          </a:xfrm>
        </p:spPr>
        <p:txBody>
          <a:bodyPr/>
          <a:lstStyle/>
          <a:p>
            <a:r>
              <a:rPr lang="en-US" sz="3200" dirty="0"/>
              <a:t>Attribute Measurement Systems Analysis – </a:t>
            </a:r>
            <a:r>
              <a:rPr lang="en-US" sz="3200" dirty="0" smtClean="0"/>
              <a:t>Binary Example</a:t>
            </a:r>
            <a:endParaRPr lang="en-US" sz="3200" dirty="0">
              <a:solidFill>
                <a:srgbClr val="000066"/>
              </a:solidFill>
            </a:endParaRPr>
          </a:p>
        </p:txBody>
      </p:sp>
      <p:sp>
        <p:nvSpPr>
          <p:cNvPr id="2" name="TextBox 1"/>
          <p:cNvSpPr txBox="1"/>
          <p:nvPr/>
        </p:nvSpPr>
        <p:spPr>
          <a:xfrm>
            <a:off x="914400" y="3810000"/>
            <a:ext cx="2743200" cy="1477328"/>
          </a:xfrm>
          <a:prstGeom prst="rect">
            <a:avLst/>
          </a:prstGeom>
          <a:noFill/>
        </p:spPr>
        <p:txBody>
          <a:bodyPr wrap="square" rtlCol="0">
            <a:spAutoFit/>
          </a:bodyPr>
          <a:lstStyle/>
          <a:p>
            <a:r>
              <a:rPr lang="en-CA" b="1" dirty="0">
                <a:solidFill>
                  <a:srgbClr val="FF0000"/>
                </a:solidFill>
              </a:rPr>
              <a:t>SigmaXL &gt; Measurement Systems Analysis &gt; Attribute MSA (</a:t>
            </a:r>
            <a:r>
              <a:rPr lang="en-CA" b="1" dirty="0" smtClean="0">
                <a:solidFill>
                  <a:srgbClr val="FF0000"/>
                </a:solidFill>
              </a:rPr>
              <a:t>Binary)</a:t>
            </a:r>
            <a:r>
              <a:rPr lang="en-US" dirty="0" smtClean="0">
                <a:solidFill>
                  <a:srgbClr val="FF0000"/>
                </a:solidFill>
              </a:rPr>
              <a:t> </a:t>
            </a:r>
            <a:endParaRPr lang="en-US" dirty="0">
              <a:solidFill>
                <a:srgbClr val="FF0000"/>
              </a:solidFill>
            </a:endParaRP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165331"/>
            <a:ext cx="4724400" cy="346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2526036"/>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33</a:t>
            </a:fld>
            <a:endParaRPr lang="en-US" altLang="en-US"/>
          </a:p>
        </p:txBody>
      </p:sp>
      <p:sp>
        <p:nvSpPr>
          <p:cNvPr id="7" name="Rectangle 2"/>
          <p:cNvSpPr>
            <a:spLocks noGrp="1" noChangeArrowheads="1"/>
          </p:cNvSpPr>
          <p:nvPr>
            <p:ph type="title"/>
          </p:nvPr>
        </p:nvSpPr>
        <p:spPr>
          <a:xfrm>
            <a:off x="1600200" y="533400"/>
            <a:ext cx="7543800" cy="685800"/>
          </a:xfrm>
        </p:spPr>
        <p:txBody>
          <a:bodyPr/>
          <a:lstStyle/>
          <a:p>
            <a:r>
              <a:rPr lang="en-US" sz="3200" dirty="0"/>
              <a:t>Attribute Measurement Systems Analysis – </a:t>
            </a:r>
            <a:r>
              <a:rPr lang="en-US" sz="3200" dirty="0" smtClean="0"/>
              <a:t>Binary Example</a:t>
            </a:r>
            <a:endParaRPr lang="en-US" sz="3200" dirty="0">
              <a:solidFill>
                <a:srgbClr val="000066"/>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55519"/>
            <a:ext cx="8997400" cy="1802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038600"/>
            <a:ext cx="6096000" cy="1830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6588320"/>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34</a:t>
            </a:fld>
            <a:endParaRPr lang="en-US" altLang="en-US"/>
          </a:p>
        </p:txBody>
      </p:sp>
      <p:sp>
        <p:nvSpPr>
          <p:cNvPr id="7" name="Rectangle 2"/>
          <p:cNvSpPr>
            <a:spLocks noGrp="1" noChangeArrowheads="1"/>
          </p:cNvSpPr>
          <p:nvPr>
            <p:ph type="title"/>
          </p:nvPr>
        </p:nvSpPr>
        <p:spPr>
          <a:xfrm>
            <a:off x="1600200" y="533400"/>
            <a:ext cx="7543800" cy="685800"/>
          </a:xfrm>
        </p:spPr>
        <p:txBody>
          <a:bodyPr/>
          <a:lstStyle/>
          <a:p>
            <a:r>
              <a:rPr lang="en-US" sz="3200" dirty="0"/>
              <a:t>Attribute Measurement Systems Analysis – </a:t>
            </a:r>
            <a:r>
              <a:rPr lang="en-US" sz="3200" dirty="0" smtClean="0"/>
              <a:t>Binary Example</a:t>
            </a:r>
            <a:endParaRPr lang="en-US" sz="3200" dirty="0">
              <a:solidFill>
                <a:srgbClr val="000066"/>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24050"/>
            <a:ext cx="8823552"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4344391"/>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35</a:t>
            </a:fld>
            <a:endParaRPr lang="en-US" altLang="en-US"/>
          </a:p>
        </p:txBody>
      </p:sp>
      <p:sp>
        <p:nvSpPr>
          <p:cNvPr id="7" name="Rectangle 2"/>
          <p:cNvSpPr>
            <a:spLocks noGrp="1" noChangeArrowheads="1"/>
          </p:cNvSpPr>
          <p:nvPr>
            <p:ph type="title"/>
          </p:nvPr>
        </p:nvSpPr>
        <p:spPr>
          <a:xfrm>
            <a:off x="1600200" y="533400"/>
            <a:ext cx="7543800" cy="685800"/>
          </a:xfrm>
        </p:spPr>
        <p:txBody>
          <a:bodyPr/>
          <a:lstStyle/>
          <a:p>
            <a:r>
              <a:rPr lang="en-US" sz="3200" dirty="0"/>
              <a:t>Attribute Measurement Systems Analysis – </a:t>
            </a:r>
            <a:r>
              <a:rPr lang="en-US" sz="3200" dirty="0" smtClean="0"/>
              <a:t>Binary Example</a:t>
            </a:r>
            <a:endParaRPr lang="en-US" sz="3200" dirty="0">
              <a:solidFill>
                <a:srgbClr val="000066"/>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2209800"/>
            <a:ext cx="8991599" cy="2225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2055626"/>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36</a:t>
            </a:fld>
            <a:endParaRPr lang="en-US" altLang="en-US"/>
          </a:p>
        </p:txBody>
      </p:sp>
      <p:sp>
        <p:nvSpPr>
          <p:cNvPr id="7" name="Rectangle 2"/>
          <p:cNvSpPr>
            <a:spLocks noGrp="1" noChangeArrowheads="1"/>
          </p:cNvSpPr>
          <p:nvPr>
            <p:ph type="title"/>
          </p:nvPr>
        </p:nvSpPr>
        <p:spPr>
          <a:xfrm>
            <a:off x="1600200" y="533400"/>
            <a:ext cx="7543800" cy="685800"/>
          </a:xfrm>
        </p:spPr>
        <p:txBody>
          <a:bodyPr/>
          <a:lstStyle/>
          <a:p>
            <a:r>
              <a:rPr lang="en-US" sz="3200" dirty="0"/>
              <a:t>Attribute Measurement Systems Analysis – </a:t>
            </a:r>
            <a:r>
              <a:rPr lang="en-US" sz="3200" dirty="0" smtClean="0"/>
              <a:t>Binary Example</a:t>
            </a:r>
            <a:endParaRPr lang="en-US" sz="3200" dirty="0">
              <a:solidFill>
                <a:srgbClr val="000066"/>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8762999" cy="4595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2055626"/>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37</a:t>
            </a:fld>
            <a:endParaRPr lang="en-US" altLang="en-US"/>
          </a:p>
        </p:txBody>
      </p:sp>
      <p:sp>
        <p:nvSpPr>
          <p:cNvPr id="134147" name="Rectangle 3"/>
          <p:cNvSpPr>
            <a:spLocks noGrp="1" noChangeArrowheads="1"/>
          </p:cNvSpPr>
          <p:nvPr>
            <p:ph type="body" idx="1"/>
          </p:nvPr>
        </p:nvSpPr>
        <p:spPr>
          <a:xfrm>
            <a:off x="495300" y="1524000"/>
            <a:ext cx="8458200" cy="4724400"/>
          </a:xfrm>
        </p:spPr>
        <p:txBody>
          <a:bodyPr/>
          <a:lstStyle/>
          <a:p>
            <a:pPr lvl="0"/>
            <a:r>
              <a:rPr lang="en-US" sz="2000" dirty="0" smtClean="0"/>
              <a:t>Open </a:t>
            </a:r>
            <a:r>
              <a:rPr lang="en-US" sz="2000" dirty="0"/>
              <a:t>the file </a:t>
            </a:r>
            <a:r>
              <a:rPr lang="en-US" sz="2000" b="1" dirty="0"/>
              <a:t>Attribute MSA – Ordinal.xlsx</a:t>
            </a:r>
            <a:r>
              <a:rPr lang="en-US" sz="2000" dirty="0" smtClean="0"/>
              <a:t>.  </a:t>
            </a:r>
          </a:p>
          <a:p>
            <a:pPr lvl="1"/>
            <a:r>
              <a:rPr lang="en-US" sz="1600" dirty="0"/>
              <a:t>This is an Ordinal MSA example with 50 samples, 3 appraisers and 3 trials. </a:t>
            </a:r>
            <a:endParaRPr lang="en-US" sz="1600" dirty="0" smtClean="0"/>
          </a:p>
          <a:p>
            <a:pPr lvl="1"/>
            <a:r>
              <a:rPr lang="en-US" sz="1600" dirty="0" smtClean="0"/>
              <a:t>The </a:t>
            </a:r>
            <a:r>
              <a:rPr lang="en-US" sz="1600" dirty="0"/>
              <a:t>response is 1 to 5, grading product quality. One denotes “Very Poor Quality,” 2 is “Poor,” 3 is “Fair,” 4 is “Good” and a 5 is “Very Good Quality.” </a:t>
            </a:r>
            <a:endParaRPr lang="en-US" sz="1600" dirty="0" smtClean="0"/>
          </a:p>
          <a:p>
            <a:pPr lvl="1"/>
            <a:r>
              <a:rPr lang="en-US" sz="1600" dirty="0" smtClean="0"/>
              <a:t>The </a:t>
            </a:r>
            <a:r>
              <a:rPr lang="en-US" sz="1600" i="1" dirty="0"/>
              <a:t>Expert Reference</a:t>
            </a:r>
            <a:r>
              <a:rPr lang="en-US" sz="1600" dirty="0"/>
              <a:t> column is the reference standard from an expert appraisal. </a:t>
            </a:r>
            <a:endParaRPr lang="en-US" sz="2000" dirty="0"/>
          </a:p>
        </p:txBody>
      </p:sp>
      <p:sp>
        <p:nvSpPr>
          <p:cNvPr id="7" name="Rectangle 2"/>
          <p:cNvSpPr>
            <a:spLocks noGrp="1" noChangeArrowheads="1"/>
          </p:cNvSpPr>
          <p:nvPr>
            <p:ph type="title"/>
          </p:nvPr>
        </p:nvSpPr>
        <p:spPr>
          <a:xfrm>
            <a:off x="1600200" y="533400"/>
            <a:ext cx="7543800" cy="685800"/>
          </a:xfrm>
        </p:spPr>
        <p:txBody>
          <a:bodyPr/>
          <a:lstStyle/>
          <a:p>
            <a:r>
              <a:rPr lang="en-US" sz="3200" dirty="0"/>
              <a:t>Attribute Measurement Systems Analysis – </a:t>
            </a:r>
            <a:r>
              <a:rPr lang="en-US" sz="3200" dirty="0" smtClean="0"/>
              <a:t>Ordinal Example</a:t>
            </a:r>
            <a:endParaRPr lang="en-US" sz="3200" dirty="0">
              <a:solidFill>
                <a:srgbClr val="000066"/>
              </a:solidFill>
            </a:endParaRPr>
          </a:p>
        </p:txBody>
      </p:sp>
      <p:sp>
        <p:nvSpPr>
          <p:cNvPr id="2" name="TextBox 1"/>
          <p:cNvSpPr txBox="1"/>
          <p:nvPr/>
        </p:nvSpPr>
        <p:spPr>
          <a:xfrm>
            <a:off x="914400" y="3810000"/>
            <a:ext cx="2743200" cy="1477328"/>
          </a:xfrm>
          <a:prstGeom prst="rect">
            <a:avLst/>
          </a:prstGeom>
          <a:noFill/>
        </p:spPr>
        <p:txBody>
          <a:bodyPr wrap="square" rtlCol="0">
            <a:spAutoFit/>
          </a:bodyPr>
          <a:lstStyle/>
          <a:p>
            <a:r>
              <a:rPr lang="en-CA" b="1" dirty="0">
                <a:solidFill>
                  <a:srgbClr val="FF0000"/>
                </a:solidFill>
              </a:rPr>
              <a:t>SigmaXL &gt; Measurement Systems Analysis &gt; Attribute MSA </a:t>
            </a:r>
            <a:r>
              <a:rPr lang="en-CA" b="1" dirty="0" smtClean="0">
                <a:solidFill>
                  <a:srgbClr val="FF0000"/>
                </a:solidFill>
              </a:rPr>
              <a:t>(Ordinal)</a:t>
            </a:r>
            <a:r>
              <a:rPr lang="en-US" dirty="0" smtClean="0">
                <a:solidFill>
                  <a:srgbClr val="FF0000"/>
                </a:solidFill>
              </a:rPr>
              <a:t> </a:t>
            </a:r>
            <a:endParaRPr lang="en-US" dirty="0">
              <a:solidFill>
                <a:srgbClr val="FF0000"/>
              </a:solidFill>
            </a:endParaRPr>
          </a:p>
          <a:p>
            <a:endParaRPr lang="en-US" dirty="0"/>
          </a:p>
        </p:txBody>
      </p:sp>
      <p:pic>
        <p:nvPicPr>
          <p:cNvPr id="8" name="Picture 7"/>
          <p:cNvPicPr/>
          <p:nvPr/>
        </p:nvPicPr>
        <p:blipFill>
          <a:blip r:embed="rId3"/>
          <a:stretch>
            <a:fillRect/>
          </a:stretch>
        </p:blipFill>
        <p:spPr>
          <a:xfrm>
            <a:off x="3962400" y="3124200"/>
            <a:ext cx="4643120" cy="2991485"/>
          </a:xfrm>
          <a:prstGeom prst="rect">
            <a:avLst/>
          </a:prstGeom>
        </p:spPr>
      </p:pic>
    </p:spTree>
    <p:extLst>
      <p:ext uri="{BB962C8B-B14F-4D97-AF65-F5344CB8AC3E}">
        <p14:creationId xmlns:p14="http://schemas.microsoft.com/office/powerpoint/2010/main" val="2425498608"/>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38</a:t>
            </a:fld>
            <a:endParaRPr lang="en-US" altLang="en-US"/>
          </a:p>
        </p:txBody>
      </p:sp>
      <p:sp>
        <p:nvSpPr>
          <p:cNvPr id="7" name="Rectangle 2"/>
          <p:cNvSpPr>
            <a:spLocks noGrp="1" noChangeArrowheads="1"/>
          </p:cNvSpPr>
          <p:nvPr>
            <p:ph type="title"/>
          </p:nvPr>
        </p:nvSpPr>
        <p:spPr>
          <a:xfrm>
            <a:off x="1600200" y="533400"/>
            <a:ext cx="7543800" cy="685800"/>
          </a:xfrm>
        </p:spPr>
        <p:txBody>
          <a:bodyPr/>
          <a:lstStyle/>
          <a:p>
            <a:r>
              <a:rPr lang="en-US" sz="3200" dirty="0"/>
              <a:t>Attribute Measurement Systems Analysis – </a:t>
            </a:r>
            <a:r>
              <a:rPr lang="en-US" sz="3200" dirty="0" smtClean="0"/>
              <a:t>Ordinal Example</a:t>
            </a:r>
            <a:endParaRPr lang="en-US" sz="3200" dirty="0">
              <a:solidFill>
                <a:srgbClr val="000066"/>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 y="1794471"/>
            <a:ext cx="8921750" cy="178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975" y="3962400"/>
            <a:ext cx="6905625" cy="207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808289"/>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39</a:t>
            </a:fld>
            <a:endParaRPr lang="en-US" altLang="en-US"/>
          </a:p>
        </p:txBody>
      </p:sp>
      <p:sp>
        <p:nvSpPr>
          <p:cNvPr id="7" name="Rectangle 2"/>
          <p:cNvSpPr>
            <a:spLocks noGrp="1" noChangeArrowheads="1"/>
          </p:cNvSpPr>
          <p:nvPr>
            <p:ph type="title"/>
          </p:nvPr>
        </p:nvSpPr>
        <p:spPr>
          <a:xfrm>
            <a:off x="1600200" y="533400"/>
            <a:ext cx="7543800" cy="685800"/>
          </a:xfrm>
        </p:spPr>
        <p:txBody>
          <a:bodyPr/>
          <a:lstStyle/>
          <a:p>
            <a:r>
              <a:rPr lang="en-US" sz="3200" dirty="0"/>
              <a:t>Attribute Measurement Systems Analysis – </a:t>
            </a:r>
            <a:r>
              <a:rPr lang="en-US" sz="3200" dirty="0" smtClean="0"/>
              <a:t>Ordinal Example</a:t>
            </a:r>
            <a:endParaRPr lang="en-US" sz="3200" dirty="0">
              <a:solidFill>
                <a:srgbClr val="000066"/>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70311"/>
            <a:ext cx="8991600" cy="2854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336776"/>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4</a:t>
            </a:fld>
            <a:endParaRPr lang="en-US" altLang="en-US"/>
          </a:p>
        </p:txBody>
      </p:sp>
      <p:sp>
        <p:nvSpPr>
          <p:cNvPr id="134147" name="Rectangle 3"/>
          <p:cNvSpPr>
            <a:spLocks noGrp="1" noChangeArrowheads="1"/>
          </p:cNvSpPr>
          <p:nvPr>
            <p:ph type="body" idx="1"/>
          </p:nvPr>
        </p:nvSpPr>
        <p:spPr>
          <a:xfrm>
            <a:off x="533400" y="1295400"/>
            <a:ext cx="8458200" cy="4724400"/>
          </a:xfrm>
        </p:spPr>
        <p:txBody>
          <a:bodyPr/>
          <a:lstStyle/>
          <a:p>
            <a:pPr lvl="0">
              <a:lnSpc>
                <a:spcPct val="90000"/>
              </a:lnSpc>
            </a:pPr>
            <a:r>
              <a:rPr lang="en-CA" sz="3200" dirty="0"/>
              <a:t>Automatic Normality Check for Pearson </a:t>
            </a:r>
            <a:r>
              <a:rPr lang="en-CA" sz="3200" dirty="0" smtClean="0"/>
              <a:t>Correlation</a:t>
            </a:r>
            <a:endParaRPr lang="en-CA" sz="3200" dirty="0"/>
          </a:p>
        </p:txBody>
      </p:sp>
      <p:sp>
        <p:nvSpPr>
          <p:cNvPr id="7" name="Rectangle 2"/>
          <p:cNvSpPr>
            <a:spLocks noGrp="1" noChangeArrowheads="1"/>
          </p:cNvSpPr>
          <p:nvPr>
            <p:ph type="title"/>
          </p:nvPr>
        </p:nvSpPr>
        <p:spPr>
          <a:xfrm>
            <a:off x="1447800" y="228600"/>
            <a:ext cx="7924800" cy="685800"/>
          </a:xfrm>
        </p:spPr>
        <p:txBody>
          <a:bodyPr/>
          <a:lstStyle/>
          <a:p>
            <a:r>
              <a:rPr lang="en-CA" sz="3600" dirty="0" smtClean="0"/>
              <a:t>What’s New in SigmaXL Version 7</a:t>
            </a:r>
            <a:endParaRPr lang="en-US" sz="3600" dirty="0">
              <a:solidFill>
                <a:srgbClr val="000066"/>
              </a:solidFill>
            </a:endParaRPr>
          </a:p>
        </p:txBody>
      </p:sp>
      <p:sp>
        <p:nvSpPr>
          <p:cNvPr id="4" name="TextBox 3"/>
          <p:cNvSpPr txBox="1"/>
          <p:nvPr/>
        </p:nvSpPr>
        <p:spPr>
          <a:xfrm>
            <a:off x="533400" y="2298138"/>
            <a:ext cx="8229599" cy="1261884"/>
          </a:xfrm>
          <a:prstGeom prst="rect">
            <a:avLst/>
          </a:prstGeom>
          <a:noFill/>
          <a:ln w="19050">
            <a:noFill/>
          </a:ln>
        </p:spPr>
        <p:txBody>
          <a:bodyPr wrap="square" rtlCol="0">
            <a:spAutoFit/>
          </a:bodyPr>
          <a:lstStyle/>
          <a:p>
            <a:pPr marL="687387" lvl="1" indent="-342900">
              <a:lnSpc>
                <a:spcPct val="90000"/>
              </a:lnSpc>
              <a:spcBef>
                <a:spcPct val="20000"/>
              </a:spcBef>
              <a:buClr>
                <a:srgbClr val="7C1302"/>
              </a:buClr>
              <a:buSzPct val="100000"/>
              <a:buFont typeface="Wingdings" panose="05000000000000000000" pitchFamily="2" charset="2"/>
              <a:buChar char="ü"/>
            </a:pPr>
            <a:r>
              <a:rPr lang="en-CA" sz="2000" kern="0" dirty="0">
                <a:solidFill>
                  <a:srgbClr val="000000"/>
                </a:solidFill>
                <a:latin typeface="Arial"/>
              </a:rPr>
              <a:t>A yellow highlight is used to recommend significant Pearson or Spearman correlations. </a:t>
            </a:r>
          </a:p>
          <a:p>
            <a:pPr marL="687387" lvl="1" indent="-342900">
              <a:lnSpc>
                <a:spcPct val="90000"/>
              </a:lnSpc>
              <a:spcBef>
                <a:spcPct val="20000"/>
              </a:spcBef>
              <a:buClr>
                <a:srgbClr val="7C1302"/>
              </a:buClr>
              <a:buSzPct val="100000"/>
              <a:buFont typeface="Wingdings" panose="05000000000000000000" pitchFamily="2" charset="2"/>
              <a:buChar char="ü"/>
            </a:pPr>
            <a:r>
              <a:rPr lang="en-CA" sz="2000" kern="0" dirty="0" smtClean="0">
                <a:solidFill>
                  <a:srgbClr val="000000"/>
                </a:solidFill>
                <a:latin typeface="Arial"/>
              </a:rPr>
              <a:t>A bivariate normality test is utilized and Pearson is highlighted if the data are bivariate normal, otherwise Spearman is highlighted.</a:t>
            </a:r>
            <a:endParaRPr lang="en-CA" sz="2000" kern="0" dirty="0">
              <a:solidFill>
                <a:srgbClr val="000000"/>
              </a:solidFill>
              <a:latin typeface="Arial"/>
            </a:endParaRPr>
          </a:p>
        </p:txBody>
      </p:sp>
      <p:pic>
        <p:nvPicPr>
          <p:cNvPr id="8" name="Picture 7"/>
          <p:cNvPicPr/>
          <p:nvPr/>
        </p:nvPicPr>
        <p:blipFill>
          <a:blip r:embed="rId3"/>
          <a:stretch>
            <a:fillRect/>
          </a:stretch>
        </p:blipFill>
        <p:spPr>
          <a:xfrm>
            <a:off x="609599" y="3560023"/>
            <a:ext cx="8153399" cy="3145578"/>
          </a:xfrm>
          <a:prstGeom prst="rect">
            <a:avLst/>
          </a:prstGeom>
        </p:spPr>
      </p:pic>
    </p:spTree>
    <p:extLst>
      <p:ext uri="{BB962C8B-B14F-4D97-AF65-F5344CB8AC3E}">
        <p14:creationId xmlns:p14="http://schemas.microsoft.com/office/powerpoint/2010/main" val="3014872124"/>
      </p:ext>
    </p:extLst>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40</a:t>
            </a:fld>
            <a:endParaRPr lang="en-US" altLang="en-US"/>
          </a:p>
        </p:txBody>
      </p:sp>
      <p:sp>
        <p:nvSpPr>
          <p:cNvPr id="7" name="Rectangle 2"/>
          <p:cNvSpPr>
            <a:spLocks noGrp="1" noChangeArrowheads="1"/>
          </p:cNvSpPr>
          <p:nvPr>
            <p:ph type="title"/>
          </p:nvPr>
        </p:nvSpPr>
        <p:spPr>
          <a:xfrm>
            <a:off x="1600200" y="533400"/>
            <a:ext cx="7543800" cy="685800"/>
          </a:xfrm>
        </p:spPr>
        <p:txBody>
          <a:bodyPr/>
          <a:lstStyle/>
          <a:p>
            <a:r>
              <a:rPr lang="en-US" sz="3200" dirty="0"/>
              <a:t>Attribute Measurement Systems Analysis – </a:t>
            </a:r>
            <a:r>
              <a:rPr lang="en-US" sz="3200" dirty="0" smtClean="0"/>
              <a:t>Ordinal Example</a:t>
            </a:r>
            <a:endParaRPr lang="en-US" sz="3200" dirty="0">
              <a:solidFill>
                <a:srgbClr val="000066"/>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590800"/>
            <a:ext cx="8991600" cy="988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267200"/>
            <a:ext cx="8839201" cy="1088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3801549"/>
      </p:ext>
    </p:extLst>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41</a:t>
            </a:fld>
            <a:endParaRPr lang="en-US" altLang="en-US"/>
          </a:p>
        </p:txBody>
      </p:sp>
      <p:sp>
        <p:nvSpPr>
          <p:cNvPr id="134147" name="Rectangle 3"/>
          <p:cNvSpPr>
            <a:spLocks noGrp="1" noChangeArrowheads="1"/>
          </p:cNvSpPr>
          <p:nvPr>
            <p:ph type="body" idx="1"/>
          </p:nvPr>
        </p:nvSpPr>
        <p:spPr>
          <a:xfrm>
            <a:off x="533400" y="1295400"/>
            <a:ext cx="8458200" cy="4724400"/>
          </a:xfrm>
        </p:spPr>
        <p:txBody>
          <a:bodyPr/>
          <a:lstStyle/>
          <a:p>
            <a:pPr>
              <a:lnSpc>
                <a:spcPct val="90000"/>
              </a:lnSpc>
            </a:pPr>
            <a:r>
              <a:rPr lang="en-US" sz="2400" dirty="0"/>
              <a:t>An automatic normality check is </a:t>
            </a:r>
            <a:r>
              <a:rPr lang="en-US" sz="2400" dirty="0" smtClean="0"/>
              <a:t>applied to pairwise correlations in the correlation matrix, </a:t>
            </a:r>
            <a:r>
              <a:rPr lang="en-US" sz="2400" dirty="0"/>
              <a:t>utilizing the powerful  </a:t>
            </a:r>
            <a:r>
              <a:rPr lang="en-US" sz="2400" dirty="0" err="1"/>
              <a:t>Doornik</a:t>
            </a:r>
            <a:r>
              <a:rPr lang="en-US" sz="2400" dirty="0"/>
              <a:t>-Hansen bivariate normality test. </a:t>
            </a:r>
            <a:endParaRPr lang="en-US" sz="2400" dirty="0" smtClean="0"/>
          </a:p>
          <a:p>
            <a:pPr>
              <a:lnSpc>
                <a:spcPct val="90000"/>
              </a:lnSpc>
            </a:pPr>
            <a:r>
              <a:rPr lang="en-US" sz="2400" dirty="0" smtClean="0"/>
              <a:t>A </a:t>
            </a:r>
            <a:r>
              <a:rPr lang="en-US" sz="2400" dirty="0"/>
              <a:t>yellow highlight recommends Pearson or Spearman correlations be used (but only if it is significant).  </a:t>
            </a:r>
            <a:endParaRPr lang="en-US" sz="2400" dirty="0" smtClean="0"/>
          </a:p>
          <a:p>
            <a:pPr lvl="1">
              <a:lnSpc>
                <a:spcPct val="90000"/>
              </a:lnSpc>
            </a:pPr>
            <a:r>
              <a:rPr lang="en-US" sz="2000" dirty="0" smtClean="0"/>
              <a:t>Pearson </a:t>
            </a:r>
            <a:r>
              <a:rPr lang="en-US" sz="2000" dirty="0"/>
              <a:t>is highlighted if the data are bivariate normal, otherwise Spearman is highlighted.  </a:t>
            </a:r>
            <a:endParaRPr lang="en-US" sz="2000" dirty="0" smtClean="0"/>
          </a:p>
          <a:p>
            <a:pPr lvl="1">
              <a:lnSpc>
                <a:spcPct val="90000"/>
              </a:lnSpc>
            </a:pPr>
            <a:r>
              <a:rPr lang="en-US" sz="2000" dirty="0" smtClean="0"/>
              <a:t>Always </a:t>
            </a:r>
            <a:r>
              <a:rPr lang="en-US" sz="2000" dirty="0"/>
              <a:t>review the data graphically </a:t>
            </a:r>
            <a:r>
              <a:rPr lang="en-US" sz="2000" dirty="0" smtClean="0"/>
              <a:t>with scatterplots </a:t>
            </a:r>
            <a:r>
              <a:rPr lang="en-US" sz="2000" dirty="0"/>
              <a:t>as well</a:t>
            </a:r>
            <a:r>
              <a:rPr lang="en-US" sz="2000" dirty="0" smtClean="0"/>
              <a:t>.</a:t>
            </a:r>
            <a:endParaRPr lang="en-US" sz="2000" dirty="0"/>
          </a:p>
        </p:txBody>
      </p:sp>
      <p:sp>
        <p:nvSpPr>
          <p:cNvPr id="7" name="Rectangle 2"/>
          <p:cNvSpPr>
            <a:spLocks noGrp="1" noChangeArrowheads="1"/>
          </p:cNvSpPr>
          <p:nvPr>
            <p:ph type="title"/>
          </p:nvPr>
        </p:nvSpPr>
        <p:spPr>
          <a:xfrm>
            <a:off x="1447800" y="533400"/>
            <a:ext cx="7924800" cy="685800"/>
          </a:xfrm>
        </p:spPr>
        <p:txBody>
          <a:bodyPr/>
          <a:lstStyle/>
          <a:p>
            <a:r>
              <a:rPr lang="en-CA" sz="3600" dirty="0"/>
              <a:t>Automatic Normality Check for Pearson Correlation</a:t>
            </a:r>
          </a:p>
        </p:txBody>
      </p:sp>
      <p:pic>
        <p:nvPicPr>
          <p:cNvPr id="8" name="Picture 7"/>
          <p:cNvPicPr/>
          <p:nvPr/>
        </p:nvPicPr>
        <p:blipFill>
          <a:blip r:embed="rId3"/>
          <a:stretch>
            <a:fillRect/>
          </a:stretch>
        </p:blipFill>
        <p:spPr>
          <a:xfrm>
            <a:off x="685800" y="4114800"/>
            <a:ext cx="7696199" cy="2743200"/>
          </a:xfrm>
          <a:prstGeom prst="rect">
            <a:avLst/>
          </a:prstGeom>
        </p:spPr>
      </p:pic>
    </p:spTree>
    <p:extLst>
      <p:ext uri="{BB962C8B-B14F-4D97-AF65-F5344CB8AC3E}">
        <p14:creationId xmlns:p14="http://schemas.microsoft.com/office/powerpoint/2010/main" val="1120506818"/>
      </p:ext>
    </p:extLst>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42</a:t>
            </a:fld>
            <a:endParaRPr lang="en-US" altLang="en-US"/>
          </a:p>
        </p:txBody>
      </p:sp>
      <p:sp>
        <p:nvSpPr>
          <p:cNvPr id="134147" name="Rectangle 3"/>
          <p:cNvSpPr>
            <a:spLocks noGrp="1" noChangeArrowheads="1"/>
          </p:cNvSpPr>
          <p:nvPr>
            <p:ph type="body" idx="1"/>
          </p:nvPr>
        </p:nvSpPr>
        <p:spPr>
          <a:xfrm>
            <a:off x="533400" y="1524000"/>
            <a:ext cx="8458200" cy="4724400"/>
          </a:xfrm>
        </p:spPr>
        <p:txBody>
          <a:bodyPr/>
          <a:lstStyle/>
          <a:p>
            <a:pPr lvl="0">
              <a:lnSpc>
                <a:spcPct val="90000"/>
              </a:lnSpc>
            </a:pPr>
            <a:r>
              <a:rPr lang="en-CA" sz="3200" dirty="0"/>
              <a:t>Small Sample Exact Statistics for One-Way Chi-Square, Two-Way (Contingency) Table and Nonparametric </a:t>
            </a:r>
            <a:r>
              <a:rPr lang="en-CA" sz="3200" dirty="0" smtClean="0"/>
              <a:t>Tests</a:t>
            </a:r>
          </a:p>
        </p:txBody>
      </p:sp>
      <p:sp>
        <p:nvSpPr>
          <p:cNvPr id="7" name="Rectangle 2"/>
          <p:cNvSpPr>
            <a:spLocks noGrp="1" noChangeArrowheads="1"/>
          </p:cNvSpPr>
          <p:nvPr>
            <p:ph type="title"/>
          </p:nvPr>
        </p:nvSpPr>
        <p:spPr>
          <a:xfrm>
            <a:off x="1447800" y="228600"/>
            <a:ext cx="7924800" cy="685800"/>
          </a:xfrm>
        </p:spPr>
        <p:txBody>
          <a:bodyPr/>
          <a:lstStyle/>
          <a:p>
            <a:r>
              <a:rPr lang="en-CA" sz="3600" dirty="0" smtClean="0"/>
              <a:t>What’s New in SigmaXL Version 7</a:t>
            </a:r>
            <a:endParaRPr lang="en-US" sz="3600" dirty="0">
              <a:solidFill>
                <a:srgbClr val="000066"/>
              </a:solidFill>
            </a:endParaRPr>
          </a:p>
        </p:txBody>
      </p:sp>
      <p:sp>
        <p:nvSpPr>
          <p:cNvPr id="4" name="TextBox 3"/>
          <p:cNvSpPr txBox="1"/>
          <p:nvPr/>
        </p:nvSpPr>
        <p:spPr>
          <a:xfrm>
            <a:off x="513608" y="3075563"/>
            <a:ext cx="8477992" cy="3231654"/>
          </a:xfrm>
          <a:prstGeom prst="rect">
            <a:avLst/>
          </a:prstGeom>
          <a:noFill/>
          <a:ln w="19050">
            <a:noFill/>
          </a:ln>
        </p:spPr>
        <p:txBody>
          <a:bodyPr wrap="square" rtlCol="0">
            <a:spAutoFit/>
          </a:bodyPr>
          <a:lstStyle/>
          <a:p>
            <a:pPr marL="687387" lvl="1" indent="-342900">
              <a:lnSpc>
                <a:spcPct val="90000"/>
              </a:lnSpc>
              <a:spcBef>
                <a:spcPct val="20000"/>
              </a:spcBef>
              <a:buClr>
                <a:srgbClr val="7C1302"/>
              </a:buClr>
              <a:buSzPct val="100000"/>
              <a:buFont typeface="Wingdings" panose="05000000000000000000" pitchFamily="2" charset="2"/>
              <a:buChar char="ü"/>
            </a:pPr>
            <a:r>
              <a:rPr lang="en-CA" sz="2400" kern="0" dirty="0">
                <a:solidFill>
                  <a:srgbClr val="000000"/>
                </a:solidFill>
                <a:latin typeface="Arial"/>
              </a:rPr>
              <a:t>Exact statistics are appropriate when the sample size is too small for a Chi-Square or Normal approximation to be </a:t>
            </a:r>
            <a:r>
              <a:rPr lang="en-CA" sz="2400" kern="0" dirty="0" smtClean="0">
                <a:solidFill>
                  <a:srgbClr val="000000"/>
                </a:solidFill>
                <a:latin typeface="Arial"/>
              </a:rPr>
              <a:t>valid.</a:t>
            </a:r>
            <a:br>
              <a:rPr lang="en-CA" sz="2400" kern="0" dirty="0" smtClean="0">
                <a:solidFill>
                  <a:srgbClr val="000000"/>
                </a:solidFill>
                <a:latin typeface="Arial"/>
              </a:rPr>
            </a:br>
            <a:endParaRPr lang="en-CA" sz="2400" kern="0" dirty="0" smtClean="0">
              <a:solidFill>
                <a:srgbClr val="000000"/>
              </a:solidFill>
              <a:latin typeface="Arial"/>
            </a:endParaRPr>
          </a:p>
          <a:p>
            <a:pPr marL="687387" lvl="1" indent="-342900">
              <a:lnSpc>
                <a:spcPct val="90000"/>
              </a:lnSpc>
              <a:spcBef>
                <a:spcPct val="20000"/>
              </a:spcBef>
              <a:buClr>
                <a:srgbClr val="7C1302"/>
              </a:buClr>
              <a:buSzPct val="100000"/>
              <a:buFont typeface="Wingdings" panose="05000000000000000000" pitchFamily="2" charset="2"/>
              <a:buChar char="ü"/>
            </a:pPr>
            <a:r>
              <a:rPr lang="en-CA" sz="2400" kern="0" dirty="0" smtClean="0">
                <a:solidFill>
                  <a:srgbClr val="000000"/>
                </a:solidFill>
                <a:latin typeface="Arial"/>
              </a:rPr>
              <a:t>For </a:t>
            </a:r>
            <a:r>
              <a:rPr lang="en-CA" sz="2400" kern="0" dirty="0">
                <a:solidFill>
                  <a:srgbClr val="000000"/>
                </a:solidFill>
                <a:latin typeface="Arial"/>
              </a:rPr>
              <a:t>example, a contingency table where more than 20% of the cells have an expected count less than 5</a:t>
            </a:r>
            <a:r>
              <a:rPr lang="en-CA" sz="2400" kern="0" dirty="0" smtClean="0">
                <a:solidFill>
                  <a:srgbClr val="000000"/>
                </a:solidFill>
                <a:latin typeface="Arial"/>
              </a:rPr>
              <a:t>.</a:t>
            </a:r>
            <a:br>
              <a:rPr lang="en-CA" sz="2400" kern="0" dirty="0" smtClean="0">
                <a:solidFill>
                  <a:srgbClr val="000000"/>
                </a:solidFill>
                <a:latin typeface="Arial"/>
              </a:rPr>
            </a:br>
            <a:endParaRPr lang="en-CA" sz="2400" kern="0" dirty="0" smtClean="0">
              <a:solidFill>
                <a:srgbClr val="000000"/>
              </a:solidFill>
              <a:latin typeface="Arial"/>
            </a:endParaRPr>
          </a:p>
          <a:p>
            <a:pPr marL="687387" lvl="1" indent="-342900">
              <a:lnSpc>
                <a:spcPct val="90000"/>
              </a:lnSpc>
              <a:spcBef>
                <a:spcPct val="20000"/>
              </a:spcBef>
              <a:buClr>
                <a:srgbClr val="7C1302"/>
              </a:buClr>
              <a:buSzPct val="100000"/>
              <a:buFont typeface="Wingdings" panose="05000000000000000000" pitchFamily="2" charset="2"/>
              <a:buChar char="ü"/>
            </a:pPr>
            <a:r>
              <a:rPr lang="en-CA" sz="2400" kern="0" dirty="0" smtClean="0">
                <a:solidFill>
                  <a:srgbClr val="000000"/>
                </a:solidFill>
                <a:latin typeface="Arial"/>
              </a:rPr>
              <a:t>Exact </a:t>
            </a:r>
            <a:r>
              <a:rPr lang="en-CA" sz="2400" kern="0" dirty="0">
                <a:solidFill>
                  <a:srgbClr val="000000"/>
                </a:solidFill>
                <a:latin typeface="Arial"/>
              </a:rPr>
              <a:t>statistics are typically available only in advanced and expensive software packages</a:t>
            </a:r>
            <a:r>
              <a:rPr lang="en-CA" sz="2400" kern="0" dirty="0" smtClean="0">
                <a:solidFill>
                  <a:srgbClr val="000000"/>
                </a:solidFill>
                <a:latin typeface="Arial"/>
              </a:rPr>
              <a:t>!</a:t>
            </a:r>
          </a:p>
        </p:txBody>
      </p:sp>
    </p:spTree>
    <p:extLst>
      <p:ext uri="{BB962C8B-B14F-4D97-AF65-F5344CB8AC3E}">
        <p14:creationId xmlns:p14="http://schemas.microsoft.com/office/powerpoint/2010/main" val="4091661570"/>
      </p:ext>
    </p:extLst>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43</a:t>
            </a:fld>
            <a:endParaRPr lang="en-US" altLang="en-US"/>
          </a:p>
        </p:txBody>
      </p:sp>
      <p:sp>
        <p:nvSpPr>
          <p:cNvPr id="134147" name="Rectangle 3"/>
          <p:cNvSpPr>
            <a:spLocks noGrp="1" noChangeArrowheads="1"/>
          </p:cNvSpPr>
          <p:nvPr>
            <p:ph type="body" idx="1"/>
          </p:nvPr>
        </p:nvSpPr>
        <p:spPr>
          <a:xfrm>
            <a:off x="533400" y="1524000"/>
            <a:ext cx="8458200" cy="4724400"/>
          </a:xfrm>
        </p:spPr>
        <p:txBody>
          <a:bodyPr/>
          <a:lstStyle/>
          <a:p>
            <a:r>
              <a:rPr lang="en-US" sz="2400" dirty="0"/>
              <a:t>Nonparametric tests do not assume that the sample data are normally distributed, but they do assume that the test statistic follows a Normal or Chi-Square distribution when computing the “large sample” or “asymptotic” p-value.  </a:t>
            </a:r>
            <a:endParaRPr lang="en-US" sz="2400" dirty="0" smtClean="0"/>
          </a:p>
          <a:p>
            <a:r>
              <a:rPr lang="en-US" sz="2400" dirty="0" smtClean="0"/>
              <a:t>The </a:t>
            </a:r>
            <a:r>
              <a:rPr lang="en-US" sz="2400" dirty="0"/>
              <a:t>One-Sample Sign Test, Wilcoxon Signed Rank, Two Sample Mann-Whitney and Runs Test assume a Normal approximation for the test statistic.  </a:t>
            </a:r>
            <a:r>
              <a:rPr lang="en-US" sz="2400" dirty="0" err="1"/>
              <a:t>Kruskal</a:t>
            </a:r>
            <a:r>
              <a:rPr lang="en-US" sz="2400" dirty="0"/>
              <a:t>-Wallis and Mood’s Median use Chi-Square to compute the p-value.  </a:t>
            </a:r>
            <a:endParaRPr lang="en-US" sz="2400" dirty="0" smtClean="0"/>
          </a:p>
          <a:p>
            <a:r>
              <a:rPr lang="en-US" sz="2400" dirty="0" smtClean="0"/>
              <a:t>With </a:t>
            </a:r>
            <a:r>
              <a:rPr lang="en-US" sz="2400" dirty="0"/>
              <a:t>very small sample </a:t>
            </a:r>
            <a:r>
              <a:rPr lang="en-US" sz="2400" dirty="0" smtClean="0"/>
              <a:t>sizes, </a:t>
            </a:r>
            <a:r>
              <a:rPr lang="en-US" sz="2400" dirty="0"/>
              <a:t>these approximations may be invalid, so exact methods should be used.  SigmaXL computes the exact P-Values utilizing permutations and fast network algorithms</a:t>
            </a:r>
            <a:r>
              <a:rPr lang="en-US" sz="2400" dirty="0" smtClean="0"/>
              <a:t>.</a:t>
            </a:r>
            <a:endParaRPr lang="en-US" sz="2400" dirty="0"/>
          </a:p>
        </p:txBody>
      </p:sp>
      <p:sp>
        <p:nvSpPr>
          <p:cNvPr id="7" name="Rectangle 2"/>
          <p:cNvSpPr>
            <a:spLocks noGrp="1" noChangeArrowheads="1"/>
          </p:cNvSpPr>
          <p:nvPr>
            <p:ph type="title"/>
          </p:nvPr>
        </p:nvSpPr>
        <p:spPr>
          <a:xfrm>
            <a:off x="1447800" y="228600"/>
            <a:ext cx="7924800" cy="685800"/>
          </a:xfrm>
        </p:spPr>
        <p:txBody>
          <a:bodyPr/>
          <a:lstStyle/>
          <a:p>
            <a:r>
              <a:rPr lang="en-CA" sz="3600" dirty="0" smtClean="0"/>
              <a:t>Exact Nonparametric Tests</a:t>
            </a:r>
            <a:endParaRPr lang="en-US" sz="3600" dirty="0">
              <a:solidFill>
                <a:srgbClr val="000066"/>
              </a:solidFill>
            </a:endParaRPr>
          </a:p>
        </p:txBody>
      </p:sp>
    </p:spTree>
    <p:extLst>
      <p:ext uri="{BB962C8B-B14F-4D97-AF65-F5344CB8AC3E}">
        <p14:creationId xmlns:p14="http://schemas.microsoft.com/office/powerpoint/2010/main" val="2961840119"/>
      </p:ext>
    </p:extLst>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44</a:t>
            </a:fld>
            <a:endParaRPr lang="en-US" altLang="en-US"/>
          </a:p>
        </p:txBody>
      </p:sp>
      <p:sp>
        <p:nvSpPr>
          <p:cNvPr id="134147" name="Rectangle 3"/>
          <p:cNvSpPr>
            <a:spLocks noGrp="1" noChangeArrowheads="1"/>
          </p:cNvSpPr>
          <p:nvPr>
            <p:ph type="body" idx="1"/>
          </p:nvPr>
        </p:nvSpPr>
        <p:spPr>
          <a:xfrm>
            <a:off x="533400" y="1524000"/>
            <a:ext cx="8458200" cy="4724400"/>
          </a:xfrm>
        </p:spPr>
        <p:txBody>
          <a:bodyPr/>
          <a:lstStyle/>
          <a:p>
            <a:r>
              <a:rPr lang="en-US" sz="2400" dirty="0" smtClean="0"/>
              <a:t>It </a:t>
            </a:r>
            <a:r>
              <a:rPr lang="en-US" sz="2400" dirty="0"/>
              <a:t>is important to note that while exact p-values are “correct,” they do not increase (or decrease) the power of a small sample test, so they are not a solution to the problem of failure to detect a change due to inadequate sample size</a:t>
            </a:r>
            <a:r>
              <a:rPr lang="en-US" sz="2400" dirty="0" smtClean="0"/>
              <a:t>.</a:t>
            </a:r>
            <a:endParaRPr lang="en-US" sz="2400" dirty="0"/>
          </a:p>
        </p:txBody>
      </p:sp>
      <p:sp>
        <p:nvSpPr>
          <p:cNvPr id="7" name="Rectangle 2"/>
          <p:cNvSpPr>
            <a:spLocks noGrp="1" noChangeArrowheads="1"/>
          </p:cNvSpPr>
          <p:nvPr>
            <p:ph type="title"/>
          </p:nvPr>
        </p:nvSpPr>
        <p:spPr>
          <a:xfrm>
            <a:off x="1447800" y="228600"/>
            <a:ext cx="7924800" cy="685800"/>
          </a:xfrm>
        </p:spPr>
        <p:txBody>
          <a:bodyPr/>
          <a:lstStyle/>
          <a:p>
            <a:r>
              <a:rPr lang="en-CA" sz="3600" dirty="0" smtClean="0"/>
              <a:t>Exact Nonparametric Tests</a:t>
            </a:r>
            <a:endParaRPr lang="en-US" sz="3600" dirty="0">
              <a:solidFill>
                <a:srgbClr val="000066"/>
              </a:solidFill>
            </a:endParaRPr>
          </a:p>
        </p:txBody>
      </p:sp>
    </p:spTree>
    <p:extLst>
      <p:ext uri="{BB962C8B-B14F-4D97-AF65-F5344CB8AC3E}">
        <p14:creationId xmlns:p14="http://schemas.microsoft.com/office/powerpoint/2010/main" val="2688497814"/>
      </p:ext>
    </p:extLst>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45</a:t>
            </a:fld>
            <a:endParaRPr lang="en-US" altLang="en-US"/>
          </a:p>
        </p:txBody>
      </p:sp>
      <p:sp>
        <p:nvSpPr>
          <p:cNvPr id="134147" name="Rectangle 3"/>
          <p:cNvSpPr>
            <a:spLocks noGrp="1" noChangeArrowheads="1"/>
          </p:cNvSpPr>
          <p:nvPr>
            <p:ph type="body" idx="1"/>
          </p:nvPr>
        </p:nvSpPr>
        <p:spPr>
          <a:xfrm>
            <a:off x="533400" y="1219200"/>
            <a:ext cx="8458200" cy="4724400"/>
          </a:xfrm>
        </p:spPr>
        <p:txBody>
          <a:bodyPr/>
          <a:lstStyle/>
          <a:p>
            <a:r>
              <a:rPr lang="en-US" sz="2400" dirty="0" smtClean="0"/>
              <a:t>For </a:t>
            </a:r>
            <a:r>
              <a:rPr lang="en-US" sz="2400" dirty="0"/>
              <a:t>data that require more computation time than specified, Monte Carlo P-Values provide an approximate (but unbiased) p-value that typically matches exact to two decimal places using 10,000 replications.  </a:t>
            </a:r>
            <a:r>
              <a:rPr lang="en-US" sz="2400" dirty="0" smtClean="0"/>
              <a:t>One </a:t>
            </a:r>
            <a:r>
              <a:rPr lang="en-US" sz="2400" dirty="0"/>
              <a:t>million replications give a P-Value that is typically accurate to three decimal places.  </a:t>
            </a:r>
            <a:endParaRPr lang="en-US" sz="2400" dirty="0" smtClean="0"/>
          </a:p>
          <a:p>
            <a:r>
              <a:rPr lang="en-US" sz="2400" dirty="0" smtClean="0"/>
              <a:t>A </a:t>
            </a:r>
            <a:r>
              <a:rPr lang="en-US" sz="2400" dirty="0"/>
              <a:t>confidence interval (99% default) is given for the Monte Carlo P-Values. </a:t>
            </a:r>
            <a:endParaRPr lang="en-US" sz="2400" dirty="0" smtClean="0"/>
          </a:p>
          <a:p>
            <a:pPr lvl="1"/>
            <a:r>
              <a:rPr lang="en-US" sz="2000" dirty="0" smtClean="0"/>
              <a:t>Note </a:t>
            </a:r>
            <a:r>
              <a:rPr lang="en-US" sz="2000" dirty="0"/>
              <a:t>that the Monte Carlo confidence interval for P-Value is </a:t>
            </a:r>
            <a:r>
              <a:rPr lang="en-US" sz="2000" b="1" dirty="0"/>
              <a:t>not</a:t>
            </a:r>
            <a:r>
              <a:rPr lang="en-US" sz="2000" dirty="0"/>
              <a:t> the same as a confidence interval on the test statistic due to data sampling error.  </a:t>
            </a:r>
            <a:endParaRPr lang="en-US" sz="2000" dirty="0" smtClean="0"/>
          </a:p>
          <a:p>
            <a:pPr lvl="1"/>
            <a:r>
              <a:rPr lang="en-US" sz="2000" dirty="0" smtClean="0"/>
              <a:t>The </a:t>
            </a:r>
            <a:r>
              <a:rPr lang="en-US" sz="2000" dirty="0"/>
              <a:t>99% Monte Carlo P-Value confidence interval is due to the uncertainty in Monte Carlo sampling, and it becomes smaller as the number of replications increases (irrespective of the data sample size). The Exact P-Value will lie within the stated Monte Carlo confidence interval 99% of the time</a:t>
            </a:r>
            <a:r>
              <a:rPr lang="en-US" sz="2000" dirty="0" smtClean="0"/>
              <a:t>.</a:t>
            </a:r>
            <a:endParaRPr lang="en-US" sz="2000" dirty="0"/>
          </a:p>
        </p:txBody>
      </p:sp>
      <p:sp>
        <p:nvSpPr>
          <p:cNvPr id="7" name="Rectangle 2"/>
          <p:cNvSpPr>
            <a:spLocks noGrp="1" noChangeArrowheads="1"/>
          </p:cNvSpPr>
          <p:nvPr>
            <p:ph type="title"/>
          </p:nvPr>
        </p:nvSpPr>
        <p:spPr>
          <a:xfrm>
            <a:off x="1447800" y="533400"/>
            <a:ext cx="7924800" cy="685800"/>
          </a:xfrm>
        </p:spPr>
        <p:txBody>
          <a:bodyPr/>
          <a:lstStyle/>
          <a:p>
            <a:r>
              <a:rPr lang="en-CA" sz="3600" dirty="0" smtClean="0"/>
              <a:t>Exact Nonparametric Tests – </a:t>
            </a:r>
            <a:br>
              <a:rPr lang="en-CA" sz="3600" dirty="0" smtClean="0"/>
            </a:br>
            <a:r>
              <a:rPr lang="en-CA" sz="3600" dirty="0" smtClean="0"/>
              <a:t>Monte Carlo</a:t>
            </a:r>
            <a:endParaRPr lang="en-US" sz="3600" dirty="0">
              <a:solidFill>
                <a:srgbClr val="000066"/>
              </a:solidFill>
            </a:endParaRPr>
          </a:p>
        </p:txBody>
      </p:sp>
    </p:spTree>
    <p:extLst>
      <p:ext uri="{BB962C8B-B14F-4D97-AF65-F5344CB8AC3E}">
        <p14:creationId xmlns:p14="http://schemas.microsoft.com/office/powerpoint/2010/main" val="2688497814"/>
      </p:ext>
    </p:extLst>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46</a:t>
            </a:fld>
            <a:endParaRPr lang="en-US" altLang="en-US"/>
          </a:p>
        </p:txBody>
      </p:sp>
      <p:sp>
        <p:nvSpPr>
          <p:cNvPr id="134147" name="Rectangle 3"/>
          <p:cNvSpPr>
            <a:spLocks noGrp="1" noChangeArrowheads="1"/>
          </p:cNvSpPr>
          <p:nvPr>
            <p:ph type="body" idx="1"/>
          </p:nvPr>
        </p:nvSpPr>
        <p:spPr>
          <a:xfrm>
            <a:off x="533400" y="1524000"/>
            <a:ext cx="8458200" cy="4724400"/>
          </a:xfrm>
        </p:spPr>
        <p:txBody>
          <a:bodyPr/>
          <a:lstStyle/>
          <a:p>
            <a:r>
              <a:rPr lang="en-US" sz="2400" dirty="0" smtClean="0"/>
              <a:t>Sign </a:t>
            </a:r>
            <a:r>
              <a:rPr lang="en-US" sz="2400" dirty="0"/>
              <a:t>Test: N &lt;= 50</a:t>
            </a:r>
          </a:p>
          <a:p>
            <a:r>
              <a:rPr lang="en-US" sz="2400" dirty="0"/>
              <a:t>Wilcoxon Signed Rank: N &lt;= 15</a:t>
            </a:r>
          </a:p>
          <a:p>
            <a:r>
              <a:rPr lang="en-US" sz="2400" dirty="0"/>
              <a:t>Mann-Whitney: Each sample N &lt;= 10</a:t>
            </a:r>
          </a:p>
          <a:p>
            <a:r>
              <a:rPr lang="en-US" sz="2400" dirty="0" err="1"/>
              <a:t>Kruskal</a:t>
            </a:r>
            <a:r>
              <a:rPr lang="en-US" sz="2400" dirty="0"/>
              <a:t>-Wallis: Each sample N &lt;= 5</a:t>
            </a:r>
          </a:p>
          <a:p>
            <a:r>
              <a:rPr lang="en-US" sz="2400" dirty="0"/>
              <a:t>Mood’s Median: Each sample N &lt;= 10</a:t>
            </a:r>
          </a:p>
          <a:p>
            <a:r>
              <a:rPr lang="en-US" sz="2400" dirty="0"/>
              <a:t>Runs Test (Above/Below) or Runs Test (Up/Down) Test: N &lt;= 50</a:t>
            </a:r>
          </a:p>
          <a:p>
            <a:pPr lvl="1"/>
            <a:r>
              <a:rPr lang="en-US" sz="2000" dirty="0"/>
              <a:t>These are sample size guidelines for when exact nonparametric tests should be used rather than “large sample” asymptotic based on the Normal or Chi-Square approximation.  </a:t>
            </a:r>
            <a:endParaRPr lang="en-US" sz="2000" dirty="0" smtClean="0"/>
          </a:p>
          <a:p>
            <a:pPr lvl="1"/>
            <a:r>
              <a:rPr lang="en-US" sz="2000" dirty="0" smtClean="0"/>
              <a:t>It </a:t>
            </a:r>
            <a:r>
              <a:rPr lang="en-US" sz="2000" dirty="0"/>
              <a:t>is always acceptable to use an exact test, but computation time can become an issue especially for tests with two or more samples.  In those cases, one can always use a Monte Carlo P-Value with 99% confidence interval</a:t>
            </a:r>
            <a:r>
              <a:rPr lang="en-US" sz="2000" dirty="0" smtClean="0"/>
              <a:t>.</a:t>
            </a:r>
            <a:endParaRPr lang="en-US" sz="2000" dirty="0"/>
          </a:p>
        </p:txBody>
      </p:sp>
      <p:sp>
        <p:nvSpPr>
          <p:cNvPr id="7" name="Rectangle 2"/>
          <p:cNvSpPr>
            <a:spLocks noGrp="1" noChangeArrowheads="1"/>
          </p:cNvSpPr>
          <p:nvPr>
            <p:ph type="title"/>
          </p:nvPr>
        </p:nvSpPr>
        <p:spPr>
          <a:xfrm>
            <a:off x="1447800" y="457200"/>
            <a:ext cx="7924800" cy="685800"/>
          </a:xfrm>
        </p:spPr>
        <p:txBody>
          <a:bodyPr/>
          <a:lstStyle/>
          <a:p>
            <a:r>
              <a:rPr lang="en-CA" sz="3600" dirty="0" smtClean="0"/>
              <a:t>Exact Nonparametric T</a:t>
            </a:r>
            <a:r>
              <a:rPr lang="en-CA" sz="3600" dirty="0"/>
              <a:t>ests - Recommended Sample </a:t>
            </a:r>
            <a:r>
              <a:rPr lang="en-CA" sz="3600" dirty="0" smtClean="0"/>
              <a:t>Sizes</a:t>
            </a:r>
            <a:endParaRPr lang="en-US" sz="3600" dirty="0">
              <a:solidFill>
                <a:srgbClr val="000066"/>
              </a:solidFill>
            </a:endParaRPr>
          </a:p>
        </p:txBody>
      </p:sp>
    </p:spTree>
    <p:extLst>
      <p:ext uri="{BB962C8B-B14F-4D97-AF65-F5344CB8AC3E}">
        <p14:creationId xmlns:p14="http://schemas.microsoft.com/office/powerpoint/2010/main" val="955267006"/>
      </p:ext>
    </p:extLst>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47</a:t>
            </a:fld>
            <a:endParaRPr lang="en-US" altLang="en-US"/>
          </a:p>
        </p:txBody>
      </p:sp>
      <p:sp>
        <p:nvSpPr>
          <p:cNvPr id="134147" name="Rectangle 3"/>
          <p:cNvSpPr>
            <a:spLocks noGrp="1" noChangeArrowheads="1"/>
          </p:cNvSpPr>
          <p:nvPr>
            <p:ph type="body" idx="1"/>
          </p:nvPr>
        </p:nvSpPr>
        <p:spPr>
          <a:xfrm>
            <a:off x="533400" y="1524000"/>
            <a:ext cx="8458200" cy="4724400"/>
          </a:xfrm>
        </p:spPr>
        <p:txBody>
          <a:bodyPr/>
          <a:lstStyle/>
          <a:p>
            <a:r>
              <a:rPr lang="en-US" sz="2400" dirty="0" smtClean="0"/>
              <a:t>If </a:t>
            </a:r>
            <a:r>
              <a:rPr lang="en-US" sz="2400" dirty="0"/>
              <a:t>more than 20% of the cells have expected counts less than 5 (or if any of the cells have an expected count less than 1), the Chi-Square approximation may be invalid. </a:t>
            </a:r>
            <a:endParaRPr lang="en-US" sz="2400" dirty="0" smtClean="0"/>
          </a:p>
          <a:p>
            <a:r>
              <a:rPr lang="en-US" sz="2400" b="1" dirty="0" smtClean="0"/>
              <a:t>Fisher’s </a:t>
            </a:r>
            <a:r>
              <a:rPr lang="en-US" sz="2400" b="1" dirty="0"/>
              <a:t>Exact</a:t>
            </a:r>
            <a:r>
              <a:rPr lang="en-US" sz="2400" dirty="0"/>
              <a:t> utilizes permutations and fast network algorithms to solve the Exact Fisher P-Value for contingency (two-way row*column) tables.  </a:t>
            </a:r>
            <a:endParaRPr lang="en-US" sz="2400" dirty="0" smtClean="0"/>
          </a:p>
          <a:p>
            <a:r>
              <a:rPr lang="en-US" sz="2400" dirty="0" smtClean="0"/>
              <a:t>This </a:t>
            </a:r>
            <a:r>
              <a:rPr lang="en-US" sz="2400" dirty="0"/>
              <a:t>is an extension of the Fisher Exact option provided in the Two Proportion Test template.  </a:t>
            </a:r>
            <a:endParaRPr lang="en-US" sz="2400" dirty="0" smtClean="0"/>
          </a:p>
          <a:p>
            <a:r>
              <a:rPr lang="en-US" sz="2400" dirty="0" smtClean="0"/>
              <a:t>For </a:t>
            </a:r>
            <a:r>
              <a:rPr lang="en-US" sz="2400" dirty="0"/>
              <a:t>data that requires more computation time than specified, Monte Carlo P-Values provide an approximate (but unbiased) </a:t>
            </a:r>
            <a:r>
              <a:rPr lang="en-US" sz="2400" dirty="0" smtClean="0"/>
              <a:t>p-value.</a:t>
            </a:r>
          </a:p>
        </p:txBody>
      </p:sp>
      <p:sp>
        <p:nvSpPr>
          <p:cNvPr id="7" name="Rectangle 2"/>
          <p:cNvSpPr>
            <a:spLocks noGrp="1" noChangeArrowheads="1"/>
          </p:cNvSpPr>
          <p:nvPr>
            <p:ph type="title"/>
          </p:nvPr>
        </p:nvSpPr>
        <p:spPr>
          <a:xfrm>
            <a:off x="1447800" y="457200"/>
            <a:ext cx="7924800" cy="685800"/>
          </a:xfrm>
        </p:spPr>
        <p:txBody>
          <a:bodyPr/>
          <a:lstStyle/>
          <a:p>
            <a:r>
              <a:rPr lang="en-CA" sz="3600" dirty="0" smtClean="0"/>
              <a:t>Fisher’s Exact for Two Way Contingency Tables</a:t>
            </a:r>
            <a:endParaRPr lang="en-US" sz="3600" dirty="0">
              <a:solidFill>
                <a:srgbClr val="000066"/>
              </a:solidFill>
            </a:endParaRPr>
          </a:p>
        </p:txBody>
      </p:sp>
    </p:spTree>
    <p:extLst>
      <p:ext uri="{BB962C8B-B14F-4D97-AF65-F5344CB8AC3E}">
        <p14:creationId xmlns:p14="http://schemas.microsoft.com/office/powerpoint/2010/main" val="61202365"/>
      </p:ext>
    </p:extLst>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48</a:t>
            </a:fld>
            <a:endParaRPr lang="en-US" altLang="en-US"/>
          </a:p>
        </p:txBody>
      </p:sp>
      <p:sp>
        <p:nvSpPr>
          <p:cNvPr id="134147" name="Rectangle 3"/>
          <p:cNvSpPr>
            <a:spLocks noGrp="1" noChangeArrowheads="1"/>
          </p:cNvSpPr>
          <p:nvPr>
            <p:ph type="body" idx="1"/>
          </p:nvPr>
        </p:nvSpPr>
        <p:spPr>
          <a:xfrm>
            <a:off x="533400" y="1524000"/>
            <a:ext cx="8458200" cy="4724400"/>
          </a:xfrm>
        </p:spPr>
        <p:txBody>
          <a:bodyPr/>
          <a:lstStyle/>
          <a:p>
            <a:pPr lvl="0"/>
            <a:r>
              <a:rPr lang="en-CA" sz="2400" dirty="0"/>
              <a:t>The Chi-Square statistic requires that no more than 20% of cells have an expected count less than 5 (and none of the cells have an expected count less than 1). If this assumption is not satisfied, the Chi-Square approximation may be invalid and Exact or Monte Carlo P-Values should be used.  </a:t>
            </a:r>
            <a:endParaRPr lang="en-CA" sz="2400" dirty="0" smtClean="0"/>
          </a:p>
          <a:p>
            <a:pPr lvl="0"/>
            <a:r>
              <a:rPr lang="en-CA" sz="2400" dirty="0" smtClean="0"/>
              <a:t>Chi-Square </a:t>
            </a:r>
            <a:r>
              <a:rPr lang="en-CA" sz="2400" dirty="0"/>
              <a:t>Exact solves the permutation problem using enhanced enumeration</a:t>
            </a:r>
            <a:r>
              <a:rPr lang="en-CA" sz="2400" dirty="0" smtClean="0"/>
              <a:t>.</a:t>
            </a:r>
          </a:p>
        </p:txBody>
      </p:sp>
      <p:sp>
        <p:nvSpPr>
          <p:cNvPr id="7" name="Rectangle 2"/>
          <p:cNvSpPr>
            <a:spLocks noGrp="1" noChangeArrowheads="1"/>
          </p:cNvSpPr>
          <p:nvPr>
            <p:ph type="title"/>
          </p:nvPr>
        </p:nvSpPr>
        <p:spPr>
          <a:xfrm>
            <a:off x="1447800" y="457200"/>
            <a:ext cx="7924800" cy="685800"/>
          </a:xfrm>
        </p:spPr>
        <p:txBody>
          <a:bodyPr/>
          <a:lstStyle/>
          <a:p>
            <a:r>
              <a:rPr lang="en-CA" sz="3600" dirty="0" smtClean="0"/>
              <a:t>Exact One-Way Chi-Square Goodness of Fit</a:t>
            </a:r>
            <a:endParaRPr lang="en-US" sz="3600" dirty="0">
              <a:solidFill>
                <a:srgbClr val="000066"/>
              </a:solidFill>
            </a:endParaRPr>
          </a:p>
        </p:txBody>
      </p:sp>
    </p:spTree>
    <p:extLst>
      <p:ext uri="{BB962C8B-B14F-4D97-AF65-F5344CB8AC3E}">
        <p14:creationId xmlns:p14="http://schemas.microsoft.com/office/powerpoint/2010/main" val="944773915"/>
      </p:ext>
    </p:extLst>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49</a:t>
            </a:fld>
            <a:endParaRPr lang="en-US" altLang="en-US"/>
          </a:p>
        </p:txBody>
      </p:sp>
      <p:sp>
        <p:nvSpPr>
          <p:cNvPr id="134147" name="Rectangle 3"/>
          <p:cNvSpPr>
            <a:spLocks noGrp="1" noChangeArrowheads="1"/>
          </p:cNvSpPr>
          <p:nvPr>
            <p:ph type="body" idx="1"/>
          </p:nvPr>
        </p:nvSpPr>
        <p:spPr>
          <a:xfrm>
            <a:off x="533400" y="1981200"/>
            <a:ext cx="8458200" cy="4724400"/>
          </a:xfrm>
        </p:spPr>
        <p:txBody>
          <a:bodyPr/>
          <a:lstStyle/>
          <a:p>
            <a:pPr lvl="0"/>
            <a:r>
              <a:rPr lang="en-CA" sz="2400" dirty="0" smtClean="0"/>
              <a:t>See SigmaXL Workbook Appendix: </a:t>
            </a:r>
            <a:r>
              <a:rPr lang="en-US" sz="2400" b="1" u="sng" dirty="0" smtClean="0"/>
              <a:t>Exact and Monte Carlo P-Values for Nonparametric and Contingency Test</a:t>
            </a:r>
            <a:r>
              <a:rPr lang="en-CA" sz="2400" dirty="0" smtClean="0"/>
              <a:t>.</a:t>
            </a:r>
            <a:endParaRPr lang="en-US" sz="2400" dirty="0"/>
          </a:p>
        </p:txBody>
      </p:sp>
      <p:sp>
        <p:nvSpPr>
          <p:cNvPr id="7" name="Rectangle 2"/>
          <p:cNvSpPr>
            <a:spLocks noGrp="1" noChangeArrowheads="1"/>
          </p:cNvSpPr>
          <p:nvPr>
            <p:ph type="title"/>
          </p:nvPr>
        </p:nvSpPr>
        <p:spPr>
          <a:xfrm>
            <a:off x="1447800" y="990600"/>
            <a:ext cx="7924800" cy="685800"/>
          </a:xfrm>
        </p:spPr>
        <p:txBody>
          <a:bodyPr/>
          <a:lstStyle/>
          <a:p>
            <a:r>
              <a:rPr lang="en-CA" sz="3600" dirty="0"/>
              <a:t>Exact and Monte Carlo </a:t>
            </a:r>
            <a:r>
              <a:rPr lang="en-CA" sz="3600" dirty="0" smtClean="0"/>
              <a:t>P-Values</a:t>
            </a:r>
            <a:br>
              <a:rPr lang="en-CA" sz="3600" dirty="0" smtClean="0"/>
            </a:br>
            <a:r>
              <a:rPr lang="en-CA" sz="3600" dirty="0" smtClean="0"/>
              <a:t>for </a:t>
            </a:r>
            <a:r>
              <a:rPr lang="en-CA" sz="3600" dirty="0"/>
              <a:t>Nonparametric and Contingency </a:t>
            </a:r>
            <a:r>
              <a:rPr lang="en-CA" sz="3600" dirty="0" smtClean="0"/>
              <a:t>Tests</a:t>
            </a:r>
            <a:endParaRPr lang="en-US" sz="3600" dirty="0">
              <a:solidFill>
                <a:srgbClr val="000066"/>
              </a:solidFill>
            </a:endParaRPr>
          </a:p>
        </p:txBody>
      </p:sp>
    </p:spTree>
    <p:extLst>
      <p:ext uri="{BB962C8B-B14F-4D97-AF65-F5344CB8AC3E}">
        <p14:creationId xmlns:p14="http://schemas.microsoft.com/office/powerpoint/2010/main" val="1467828524"/>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5</a:t>
            </a:fld>
            <a:endParaRPr lang="en-US" altLang="en-US"/>
          </a:p>
        </p:txBody>
      </p:sp>
      <p:sp>
        <p:nvSpPr>
          <p:cNvPr id="134147" name="Rectangle 3"/>
          <p:cNvSpPr>
            <a:spLocks noGrp="1" noChangeArrowheads="1"/>
          </p:cNvSpPr>
          <p:nvPr>
            <p:ph type="body" idx="1"/>
          </p:nvPr>
        </p:nvSpPr>
        <p:spPr>
          <a:xfrm>
            <a:off x="533400" y="1524000"/>
            <a:ext cx="8458200" cy="4724400"/>
          </a:xfrm>
        </p:spPr>
        <p:txBody>
          <a:bodyPr/>
          <a:lstStyle/>
          <a:p>
            <a:pPr lvl="0">
              <a:lnSpc>
                <a:spcPct val="90000"/>
              </a:lnSpc>
            </a:pPr>
            <a:r>
              <a:rPr lang="en-CA" sz="3200" dirty="0"/>
              <a:t>Small Sample Exact Statistics for One-Way Chi-Square, Two-Way (Contingency) Table and Nonparametric </a:t>
            </a:r>
            <a:r>
              <a:rPr lang="en-CA" sz="3200" dirty="0" smtClean="0"/>
              <a:t>Tests</a:t>
            </a:r>
          </a:p>
        </p:txBody>
      </p:sp>
      <p:sp>
        <p:nvSpPr>
          <p:cNvPr id="7" name="Rectangle 2"/>
          <p:cNvSpPr>
            <a:spLocks noGrp="1" noChangeArrowheads="1"/>
          </p:cNvSpPr>
          <p:nvPr>
            <p:ph type="title"/>
          </p:nvPr>
        </p:nvSpPr>
        <p:spPr>
          <a:xfrm>
            <a:off x="1447800" y="228600"/>
            <a:ext cx="7924800" cy="685800"/>
          </a:xfrm>
        </p:spPr>
        <p:txBody>
          <a:bodyPr/>
          <a:lstStyle/>
          <a:p>
            <a:r>
              <a:rPr lang="en-CA" sz="3600" dirty="0" smtClean="0"/>
              <a:t>What’s New in SigmaXL Version 7</a:t>
            </a:r>
            <a:endParaRPr lang="en-US" sz="3600" dirty="0">
              <a:solidFill>
                <a:srgbClr val="000066"/>
              </a:solidFill>
            </a:endParaRPr>
          </a:p>
        </p:txBody>
      </p:sp>
      <p:sp>
        <p:nvSpPr>
          <p:cNvPr id="4" name="TextBox 3"/>
          <p:cNvSpPr txBox="1"/>
          <p:nvPr/>
        </p:nvSpPr>
        <p:spPr>
          <a:xfrm>
            <a:off x="513608" y="3075563"/>
            <a:ext cx="8477992" cy="3231654"/>
          </a:xfrm>
          <a:prstGeom prst="rect">
            <a:avLst/>
          </a:prstGeom>
          <a:noFill/>
          <a:ln w="19050">
            <a:noFill/>
          </a:ln>
        </p:spPr>
        <p:txBody>
          <a:bodyPr wrap="square" rtlCol="0">
            <a:spAutoFit/>
          </a:bodyPr>
          <a:lstStyle/>
          <a:p>
            <a:pPr marL="687387" lvl="1" indent="-342900">
              <a:lnSpc>
                <a:spcPct val="90000"/>
              </a:lnSpc>
              <a:spcBef>
                <a:spcPct val="20000"/>
              </a:spcBef>
              <a:buClr>
                <a:srgbClr val="7C1302"/>
              </a:buClr>
              <a:buSzPct val="100000"/>
              <a:buFont typeface="Wingdings" panose="05000000000000000000" pitchFamily="2" charset="2"/>
              <a:buChar char="ü"/>
            </a:pPr>
            <a:r>
              <a:rPr lang="en-CA" sz="2400" kern="0" dirty="0">
                <a:solidFill>
                  <a:srgbClr val="000000"/>
                </a:solidFill>
                <a:latin typeface="Arial"/>
              </a:rPr>
              <a:t>Exact statistics are appropriate when the sample size is too small for a Chi-Square or Normal approximation to be </a:t>
            </a:r>
            <a:r>
              <a:rPr lang="en-CA" sz="2400" kern="0" dirty="0" smtClean="0">
                <a:solidFill>
                  <a:srgbClr val="000000"/>
                </a:solidFill>
                <a:latin typeface="Arial"/>
              </a:rPr>
              <a:t>valid.</a:t>
            </a:r>
            <a:br>
              <a:rPr lang="en-CA" sz="2400" kern="0" dirty="0" smtClean="0">
                <a:solidFill>
                  <a:srgbClr val="000000"/>
                </a:solidFill>
                <a:latin typeface="Arial"/>
              </a:rPr>
            </a:br>
            <a:endParaRPr lang="en-CA" sz="2400" kern="0" dirty="0" smtClean="0">
              <a:solidFill>
                <a:srgbClr val="000000"/>
              </a:solidFill>
              <a:latin typeface="Arial"/>
            </a:endParaRPr>
          </a:p>
          <a:p>
            <a:pPr marL="687387" lvl="1" indent="-342900">
              <a:lnSpc>
                <a:spcPct val="90000"/>
              </a:lnSpc>
              <a:spcBef>
                <a:spcPct val="20000"/>
              </a:spcBef>
              <a:buClr>
                <a:srgbClr val="7C1302"/>
              </a:buClr>
              <a:buSzPct val="100000"/>
              <a:buFont typeface="Wingdings" panose="05000000000000000000" pitchFamily="2" charset="2"/>
              <a:buChar char="ü"/>
            </a:pPr>
            <a:r>
              <a:rPr lang="en-CA" sz="2400" kern="0" dirty="0" smtClean="0">
                <a:solidFill>
                  <a:srgbClr val="000000"/>
                </a:solidFill>
                <a:latin typeface="Arial"/>
              </a:rPr>
              <a:t>For </a:t>
            </a:r>
            <a:r>
              <a:rPr lang="en-CA" sz="2400" kern="0" dirty="0">
                <a:solidFill>
                  <a:srgbClr val="000000"/>
                </a:solidFill>
                <a:latin typeface="Arial"/>
              </a:rPr>
              <a:t>example, a contingency table where more than 20% of the cells have an expected count less than 5</a:t>
            </a:r>
            <a:r>
              <a:rPr lang="en-CA" sz="2400" kern="0" dirty="0" smtClean="0">
                <a:solidFill>
                  <a:srgbClr val="000000"/>
                </a:solidFill>
                <a:latin typeface="Arial"/>
              </a:rPr>
              <a:t>.</a:t>
            </a:r>
            <a:br>
              <a:rPr lang="en-CA" sz="2400" kern="0" dirty="0" smtClean="0">
                <a:solidFill>
                  <a:srgbClr val="000000"/>
                </a:solidFill>
                <a:latin typeface="Arial"/>
              </a:rPr>
            </a:br>
            <a:endParaRPr lang="en-CA" sz="2400" kern="0" dirty="0" smtClean="0">
              <a:solidFill>
                <a:srgbClr val="000000"/>
              </a:solidFill>
              <a:latin typeface="Arial"/>
            </a:endParaRPr>
          </a:p>
          <a:p>
            <a:pPr marL="687387" lvl="1" indent="-342900">
              <a:lnSpc>
                <a:spcPct val="90000"/>
              </a:lnSpc>
              <a:spcBef>
                <a:spcPct val="20000"/>
              </a:spcBef>
              <a:buClr>
                <a:srgbClr val="7C1302"/>
              </a:buClr>
              <a:buSzPct val="100000"/>
              <a:buFont typeface="Wingdings" panose="05000000000000000000" pitchFamily="2" charset="2"/>
              <a:buChar char="ü"/>
            </a:pPr>
            <a:r>
              <a:rPr lang="en-CA" sz="2400" kern="0" dirty="0" smtClean="0">
                <a:solidFill>
                  <a:srgbClr val="000000"/>
                </a:solidFill>
                <a:latin typeface="Arial"/>
              </a:rPr>
              <a:t>Exact </a:t>
            </a:r>
            <a:r>
              <a:rPr lang="en-CA" sz="2400" kern="0" dirty="0">
                <a:solidFill>
                  <a:srgbClr val="000000"/>
                </a:solidFill>
                <a:latin typeface="Arial"/>
              </a:rPr>
              <a:t>statistics are typically available only in advanced and expensive software packages</a:t>
            </a:r>
            <a:r>
              <a:rPr lang="en-CA" sz="2400" kern="0" dirty="0" smtClean="0">
                <a:solidFill>
                  <a:srgbClr val="000000"/>
                </a:solidFill>
                <a:latin typeface="Arial"/>
              </a:rPr>
              <a:t>!</a:t>
            </a:r>
          </a:p>
        </p:txBody>
      </p:sp>
    </p:spTree>
    <p:extLst>
      <p:ext uri="{BB962C8B-B14F-4D97-AF65-F5344CB8AC3E}">
        <p14:creationId xmlns:p14="http://schemas.microsoft.com/office/powerpoint/2010/main" val="3465010973"/>
      </p:ext>
    </p:extLst>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50</a:t>
            </a:fld>
            <a:endParaRPr lang="en-US" altLang="en-US"/>
          </a:p>
        </p:txBody>
      </p:sp>
      <p:sp>
        <p:nvSpPr>
          <p:cNvPr id="134147" name="Rectangle 3"/>
          <p:cNvSpPr>
            <a:spLocks noGrp="1" noChangeArrowheads="1"/>
          </p:cNvSpPr>
          <p:nvPr>
            <p:ph type="body" idx="1"/>
          </p:nvPr>
        </p:nvSpPr>
        <p:spPr>
          <a:xfrm>
            <a:off x="495300" y="1295400"/>
            <a:ext cx="8458200" cy="4724400"/>
          </a:xfrm>
        </p:spPr>
        <p:txBody>
          <a:bodyPr/>
          <a:lstStyle/>
          <a:p>
            <a:pPr lvl="0"/>
            <a:r>
              <a:rPr lang="en-US" sz="2000" dirty="0" smtClean="0"/>
              <a:t>Open </a:t>
            </a:r>
            <a:r>
              <a:rPr lang="en-US" sz="2000" dirty="0"/>
              <a:t>the file </a:t>
            </a:r>
            <a:r>
              <a:rPr lang="en-US" sz="2000" b="1" dirty="0" err="1" smtClean="0"/>
              <a:t>Nonnormal</a:t>
            </a:r>
            <a:r>
              <a:rPr lang="en-US" sz="2000" b="1" dirty="0" smtClean="0"/>
              <a:t> </a:t>
            </a:r>
            <a:r>
              <a:rPr lang="en-US" sz="2000" b="1" dirty="0"/>
              <a:t>Task Time Difference – Small </a:t>
            </a:r>
            <a:r>
              <a:rPr lang="en-US" sz="2000" b="1" dirty="0" smtClean="0"/>
              <a:t>Sample.xlsx</a:t>
            </a:r>
            <a:r>
              <a:rPr lang="en-US" sz="2000" dirty="0" smtClean="0"/>
              <a:t>.  </a:t>
            </a:r>
          </a:p>
          <a:p>
            <a:pPr lvl="1"/>
            <a:r>
              <a:rPr lang="en-US" sz="1600" dirty="0" smtClean="0"/>
              <a:t>Earlier we performed a 1 Sample t-Test on the task time difference data for effectiveness of training. The Assumptions Report recommended the One Sample Wilcoxon – Exact.</a:t>
            </a:r>
          </a:p>
          <a:p>
            <a:pPr lvl="1"/>
            <a:r>
              <a:rPr lang="en-US" sz="1600" dirty="0"/>
              <a:t>H0: Mean Difference = 0; Ha: Mean Difference &lt; 0.</a:t>
            </a:r>
          </a:p>
          <a:p>
            <a:pPr lvl="1"/>
            <a:endParaRPr lang="en-US" sz="1600" dirty="0" smtClean="0"/>
          </a:p>
        </p:txBody>
      </p:sp>
      <p:sp>
        <p:nvSpPr>
          <p:cNvPr id="7" name="Rectangle 2"/>
          <p:cNvSpPr>
            <a:spLocks noGrp="1" noChangeArrowheads="1"/>
          </p:cNvSpPr>
          <p:nvPr>
            <p:ph type="title"/>
          </p:nvPr>
        </p:nvSpPr>
        <p:spPr>
          <a:xfrm>
            <a:off x="1600200" y="533400"/>
            <a:ext cx="7543800" cy="685800"/>
          </a:xfrm>
        </p:spPr>
        <p:txBody>
          <a:bodyPr/>
          <a:lstStyle/>
          <a:p>
            <a:r>
              <a:rPr lang="en-CA" sz="3200" dirty="0" smtClean="0"/>
              <a:t>One Sample Wilcoxon Exact – E</a:t>
            </a:r>
            <a:r>
              <a:rPr lang="en-US" sz="3200" dirty="0" err="1" smtClean="0"/>
              <a:t>xample</a:t>
            </a:r>
            <a:endParaRPr lang="en-US" sz="3200" dirty="0">
              <a:solidFill>
                <a:srgbClr val="000066"/>
              </a:solidFill>
            </a:endParaRPr>
          </a:p>
        </p:txBody>
      </p:sp>
      <p:pic>
        <p:nvPicPr>
          <p:cNvPr id="6" name="Picture 5"/>
          <p:cNvPicPr/>
          <p:nvPr/>
        </p:nvPicPr>
        <p:blipFill>
          <a:blip r:embed="rId3"/>
          <a:stretch>
            <a:fillRect/>
          </a:stretch>
        </p:blipFill>
        <p:spPr>
          <a:xfrm>
            <a:off x="0" y="4027805"/>
            <a:ext cx="5943600" cy="2144395"/>
          </a:xfrm>
          <a:prstGeom prst="rect">
            <a:avLst/>
          </a:prstGeom>
        </p:spPr>
      </p:pic>
      <p:sp>
        <p:nvSpPr>
          <p:cNvPr id="2" name="Rectangle 1"/>
          <p:cNvSpPr/>
          <p:nvPr/>
        </p:nvSpPr>
        <p:spPr>
          <a:xfrm>
            <a:off x="124238" y="3200400"/>
            <a:ext cx="5819362" cy="646331"/>
          </a:xfrm>
          <a:prstGeom prst="rect">
            <a:avLst/>
          </a:prstGeom>
        </p:spPr>
        <p:txBody>
          <a:bodyPr wrap="square">
            <a:spAutoFit/>
          </a:bodyPr>
          <a:lstStyle/>
          <a:p>
            <a:r>
              <a:rPr lang="en-US" b="1" dirty="0">
                <a:solidFill>
                  <a:srgbClr val="FF0000"/>
                </a:solidFill>
              </a:rPr>
              <a:t>SigmaXL &gt; Statistical Tools &gt; Nonparametric Tests – Exact &gt; 1 Sample Wilcoxon - Exact</a:t>
            </a:r>
            <a:endParaRPr lang="en-US" dirty="0">
              <a:solidFill>
                <a:srgbClr val="FF0000"/>
              </a:solidFill>
            </a:endParaRPr>
          </a:p>
        </p:txBody>
      </p:sp>
      <p:pic>
        <p:nvPicPr>
          <p:cNvPr id="8" name="Picture 7"/>
          <p:cNvPicPr/>
          <p:nvPr/>
        </p:nvPicPr>
        <p:blipFill>
          <a:blip r:embed="rId4"/>
          <a:stretch>
            <a:fillRect/>
          </a:stretch>
        </p:blipFill>
        <p:spPr>
          <a:xfrm>
            <a:off x="6019800" y="3962400"/>
            <a:ext cx="2971800" cy="2209800"/>
          </a:xfrm>
          <a:prstGeom prst="rect">
            <a:avLst/>
          </a:prstGeom>
        </p:spPr>
      </p:pic>
      <p:sp>
        <p:nvSpPr>
          <p:cNvPr id="10" name="TextBox 9"/>
          <p:cNvSpPr txBox="1"/>
          <p:nvPr/>
        </p:nvSpPr>
        <p:spPr>
          <a:xfrm>
            <a:off x="6705600" y="6260068"/>
            <a:ext cx="1371600" cy="369332"/>
          </a:xfrm>
          <a:prstGeom prst="rect">
            <a:avLst/>
          </a:prstGeom>
          <a:noFill/>
          <a:ln w="19050">
            <a:solidFill>
              <a:srgbClr val="FF0000"/>
            </a:solidFill>
          </a:ln>
        </p:spPr>
        <p:txBody>
          <a:bodyPr wrap="square" rtlCol="0">
            <a:spAutoFit/>
          </a:bodyPr>
          <a:lstStyle/>
          <a:p>
            <a:r>
              <a:rPr lang="en-US" dirty="0" smtClean="0"/>
              <a:t>Reject H0.</a:t>
            </a:r>
            <a:endParaRPr lang="en-US" dirty="0"/>
          </a:p>
        </p:txBody>
      </p:sp>
    </p:spTree>
    <p:extLst>
      <p:ext uri="{BB962C8B-B14F-4D97-AF65-F5344CB8AC3E}">
        <p14:creationId xmlns:p14="http://schemas.microsoft.com/office/powerpoint/2010/main" val="3906539639"/>
      </p:ext>
    </p:extLst>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51</a:t>
            </a:fld>
            <a:endParaRPr lang="en-US" altLang="en-US"/>
          </a:p>
        </p:txBody>
      </p:sp>
      <p:sp>
        <p:nvSpPr>
          <p:cNvPr id="7" name="Rectangle 2"/>
          <p:cNvSpPr>
            <a:spLocks noGrp="1" noChangeArrowheads="1"/>
          </p:cNvSpPr>
          <p:nvPr>
            <p:ph type="title"/>
          </p:nvPr>
        </p:nvSpPr>
        <p:spPr>
          <a:xfrm>
            <a:off x="1600200" y="533400"/>
            <a:ext cx="7543800" cy="685800"/>
          </a:xfrm>
        </p:spPr>
        <p:txBody>
          <a:bodyPr/>
          <a:lstStyle/>
          <a:p>
            <a:r>
              <a:rPr lang="en-CA" sz="3200" dirty="0" smtClean="0"/>
              <a:t>One Sample Wilcoxon Exact – E</a:t>
            </a:r>
            <a:r>
              <a:rPr lang="en-US" sz="3200" dirty="0" err="1" smtClean="0"/>
              <a:t>xample</a:t>
            </a:r>
            <a:endParaRPr lang="en-US" sz="3200" dirty="0">
              <a:solidFill>
                <a:srgbClr val="000066"/>
              </a:solidFill>
            </a:endParaRPr>
          </a:p>
        </p:txBody>
      </p:sp>
      <p:sp>
        <p:nvSpPr>
          <p:cNvPr id="2" name="Rectangle 1"/>
          <p:cNvSpPr/>
          <p:nvPr/>
        </p:nvSpPr>
        <p:spPr>
          <a:xfrm>
            <a:off x="152400" y="1524000"/>
            <a:ext cx="2819400" cy="2308324"/>
          </a:xfrm>
          <a:prstGeom prst="rect">
            <a:avLst/>
          </a:prstGeom>
        </p:spPr>
        <p:txBody>
          <a:bodyPr wrap="square">
            <a:spAutoFit/>
          </a:bodyPr>
          <a:lstStyle/>
          <a:p>
            <a:r>
              <a:rPr lang="en-CA" b="1" dirty="0">
                <a:solidFill>
                  <a:srgbClr val="FF0000"/>
                </a:solidFill>
              </a:rPr>
              <a:t>SigmaXL &gt; Statistical Tools &gt; Nonparametric Tests &gt; 1 Sample </a:t>
            </a:r>
            <a:r>
              <a:rPr lang="en-CA" b="1" dirty="0" smtClean="0">
                <a:solidFill>
                  <a:srgbClr val="FF0000"/>
                </a:solidFill>
              </a:rPr>
              <a:t>Wilcoxon</a:t>
            </a:r>
          </a:p>
          <a:p>
            <a:endParaRPr lang="en-CA" b="1" dirty="0">
              <a:solidFill>
                <a:srgbClr val="FF0000"/>
              </a:solidFill>
            </a:endParaRPr>
          </a:p>
          <a:p>
            <a:r>
              <a:rPr lang="en-CA" b="1" dirty="0" smtClean="0">
                <a:solidFill>
                  <a:srgbClr val="FF0000"/>
                </a:solidFill>
              </a:rPr>
              <a:t>This is the large sample (asymptotic) Wilcoxon Test</a:t>
            </a:r>
          </a:p>
        </p:txBody>
      </p:sp>
      <p:pic>
        <p:nvPicPr>
          <p:cNvPr id="8" name="Picture 7"/>
          <p:cNvPicPr/>
          <p:nvPr/>
        </p:nvPicPr>
        <p:blipFill>
          <a:blip r:embed="rId3"/>
          <a:stretch>
            <a:fillRect/>
          </a:stretch>
        </p:blipFill>
        <p:spPr>
          <a:xfrm>
            <a:off x="3048000" y="1447800"/>
            <a:ext cx="5943600" cy="2144395"/>
          </a:xfrm>
          <a:prstGeom prst="rect">
            <a:avLst/>
          </a:prstGeom>
        </p:spPr>
      </p:pic>
      <p:pic>
        <p:nvPicPr>
          <p:cNvPr id="9" name="Picture 8"/>
          <p:cNvPicPr/>
          <p:nvPr/>
        </p:nvPicPr>
        <p:blipFill>
          <a:blip r:embed="rId4"/>
          <a:stretch>
            <a:fillRect/>
          </a:stretch>
        </p:blipFill>
        <p:spPr>
          <a:xfrm>
            <a:off x="1676400" y="4038600"/>
            <a:ext cx="3056890" cy="2447290"/>
          </a:xfrm>
          <a:prstGeom prst="rect">
            <a:avLst/>
          </a:prstGeom>
        </p:spPr>
      </p:pic>
      <p:sp>
        <p:nvSpPr>
          <p:cNvPr id="10" name="TextBox 9"/>
          <p:cNvSpPr txBox="1"/>
          <p:nvPr/>
        </p:nvSpPr>
        <p:spPr>
          <a:xfrm>
            <a:off x="5638800" y="3891677"/>
            <a:ext cx="3152775" cy="2585323"/>
          </a:xfrm>
          <a:prstGeom prst="rect">
            <a:avLst/>
          </a:prstGeom>
          <a:noFill/>
          <a:ln w="19050">
            <a:solidFill>
              <a:srgbClr val="FF0000"/>
            </a:solidFill>
          </a:ln>
        </p:spPr>
        <p:txBody>
          <a:bodyPr wrap="square" rtlCol="0">
            <a:spAutoFit/>
          </a:bodyPr>
          <a:lstStyle/>
          <a:p>
            <a:r>
              <a:rPr lang="en-US" dirty="0" smtClean="0"/>
              <a:t>Incorrectly failed to reject H0 (Type II). Note that the error could have gone in the other direction (Type I), or large sample could have agreed with exact.  The problem with using a large sample test with small sample data is the uncertainty of the p-value! </a:t>
            </a:r>
            <a:endParaRPr lang="en-US" dirty="0"/>
          </a:p>
        </p:txBody>
      </p:sp>
      <p:cxnSp>
        <p:nvCxnSpPr>
          <p:cNvPr id="11" name="Straight Arrow Connector 10"/>
          <p:cNvCxnSpPr/>
          <p:nvPr/>
        </p:nvCxnSpPr>
        <p:spPr>
          <a:xfrm flipH="1">
            <a:off x="4733291" y="5262245"/>
            <a:ext cx="905509" cy="106235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1070943"/>
      </p:ext>
    </p:extLst>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52</a:t>
            </a:fld>
            <a:endParaRPr lang="en-US" altLang="en-US"/>
          </a:p>
        </p:txBody>
      </p:sp>
      <p:sp>
        <p:nvSpPr>
          <p:cNvPr id="134147" name="Rectangle 3"/>
          <p:cNvSpPr>
            <a:spLocks noGrp="1" noChangeArrowheads="1"/>
          </p:cNvSpPr>
          <p:nvPr>
            <p:ph type="body" idx="1"/>
          </p:nvPr>
        </p:nvSpPr>
        <p:spPr>
          <a:xfrm>
            <a:off x="495300" y="1524000"/>
            <a:ext cx="8458200" cy="4724400"/>
          </a:xfrm>
        </p:spPr>
        <p:txBody>
          <a:bodyPr/>
          <a:lstStyle/>
          <a:p>
            <a:pPr lvl="0"/>
            <a:r>
              <a:rPr lang="en-US" sz="2000" dirty="0" smtClean="0"/>
              <a:t>Open </a:t>
            </a:r>
            <a:r>
              <a:rPr lang="en-US" sz="2000" dirty="0"/>
              <a:t>the file </a:t>
            </a:r>
            <a:r>
              <a:rPr lang="en-US" sz="2000" b="1" dirty="0"/>
              <a:t>Oral_Lesions.xlsx</a:t>
            </a:r>
            <a:r>
              <a:rPr lang="en-US" sz="2000" dirty="0" smtClean="0"/>
              <a:t>.  </a:t>
            </a:r>
          </a:p>
          <a:p>
            <a:pPr lvl="1"/>
            <a:r>
              <a:rPr lang="en-US" sz="1600" dirty="0" smtClean="0"/>
              <a:t>We </a:t>
            </a:r>
            <a:r>
              <a:rPr lang="en-US" sz="1600" dirty="0"/>
              <a:t>will consider a sparse data set where the Chi-Square approximation fails and Fisher’s Exact is required to give a correct conclusion for the hypothesis test</a:t>
            </a:r>
            <a:r>
              <a:rPr lang="en-US" sz="1600" dirty="0" smtClean="0"/>
              <a:t>.</a:t>
            </a:r>
          </a:p>
          <a:p>
            <a:pPr lvl="1"/>
            <a:r>
              <a:rPr lang="en-US" sz="1600" dirty="0" smtClean="0"/>
              <a:t>This </a:t>
            </a:r>
            <a:r>
              <a:rPr lang="en-US" sz="1600" dirty="0"/>
              <a:t>is adapted from a subset of dental health data (oral lesions) obtained from house to house surveys that were conducted in three geographic regions of rural India [1, 2].  </a:t>
            </a:r>
            <a:endParaRPr lang="en-US" sz="1600" dirty="0" smtClean="0"/>
          </a:p>
          <a:p>
            <a:pPr lvl="1"/>
            <a:r>
              <a:rPr lang="en-US" sz="1600" dirty="0" smtClean="0"/>
              <a:t>The </a:t>
            </a:r>
            <a:r>
              <a:rPr lang="en-US" sz="1600" dirty="0"/>
              <a:t>Fisher’s Exact P-Value obtained with SigmaXL may be validated using these references.  The data labels have been modified to a generic “A”, “B”, “C”, etc. for the oral lesions location (rows) and “Region1”, “Region2” and “Region3” for the geographic regions (columns</a:t>
            </a:r>
            <a:r>
              <a:rPr lang="en-US" sz="1600" dirty="0" smtClean="0"/>
              <a:t>).</a:t>
            </a:r>
            <a:endParaRPr lang="en-US" sz="1600" dirty="0"/>
          </a:p>
        </p:txBody>
      </p:sp>
      <p:sp>
        <p:nvSpPr>
          <p:cNvPr id="7" name="Rectangle 2"/>
          <p:cNvSpPr>
            <a:spLocks noGrp="1" noChangeArrowheads="1"/>
          </p:cNvSpPr>
          <p:nvPr>
            <p:ph type="title"/>
          </p:nvPr>
        </p:nvSpPr>
        <p:spPr>
          <a:xfrm>
            <a:off x="1600200" y="533400"/>
            <a:ext cx="7543800" cy="685800"/>
          </a:xfrm>
        </p:spPr>
        <p:txBody>
          <a:bodyPr/>
          <a:lstStyle/>
          <a:p>
            <a:r>
              <a:rPr lang="en-CA" sz="3200" dirty="0"/>
              <a:t>Fisher’s Exact for Two Way Contingency </a:t>
            </a:r>
            <a:r>
              <a:rPr lang="en-CA" sz="3200" dirty="0" smtClean="0"/>
              <a:t>Tables – E</a:t>
            </a:r>
            <a:r>
              <a:rPr lang="en-US" sz="3200" dirty="0" err="1" smtClean="0"/>
              <a:t>xample</a:t>
            </a:r>
            <a:endParaRPr lang="en-US" sz="3200" dirty="0">
              <a:solidFill>
                <a:srgbClr val="000066"/>
              </a:solidFill>
            </a:endParaRPr>
          </a:p>
        </p:txBody>
      </p:sp>
      <p:pic>
        <p:nvPicPr>
          <p:cNvPr id="9" name="Picture 8"/>
          <p:cNvPicPr/>
          <p:nvPr/>
        </p:nvPicPr>
        <p:blipFill>
          <a:blip r:embed="rId3"/>
          <a:stretch>
            <a:fillRect/>
          </a:stretch>
        </p:blipFill>
        <p:spPr>
          <a:xfrm>
            <a:off x="2819400" y="4419599"/>
            <a:ext cx="3666490" cy="1999615"/>
          </a:xfrm>
          <a:prstGeom prst="rect">
            <a:avLst/>
          </a:prstGeom>
        </p:spPr>
      </p:pic>
    </p:spTree>
    <p:extLst>
      <p:ext uri="{BB962C8B-B14F-4D97-AF65-F5344CB8AC3E}">
        <p14:creationId xmlns:p14="http://schemas.microsoft.com/office/powerpoint/2010/main" val="1306339032"/>
      </p:ext>
    </p:extLst>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53</a:t>
            </a:fld>
            <a:endParaRPr lang="en-US" altLang="en-US"/>
          </a:p>
        </p:txBody>
      </p:sp>
      <p:sp>
        <p:nvSpPr>
          <p:cNvPr id="7" name="Rectangle 2"/>
          <p:cNvSpPr>
            <a:spLocks noGrp="1" noChangeArrowheads="1"/>
          </p:cNvSpPr>
          <p:nvPr>
            <p:ph type="title"/>
          </p:nvPr>
        </p:nvSpPr>
        <p:spPr>
          <a:xfrm>
            <a:off x="1600200" y="533400"/>
            <a:ext cx="7543800" cy="685800"/>
          </a:xfrm>
        </p:spPr>
        <p:txBody>
          <a:bodyPr/>
          <a:lstStyle/>
          <a:p>
            <a:r>
              <a:rPr lang="en-CA" sz="3200" dirty="0"/>
              <a:t>Fisher’s Exact for Two Way Contingency </a:t>
            </a:r>
            <a:r>
              <a:rPr lang="en-CA" sz="3200" dirty="0" smtClean="0"/>
              <a:t>Tables – E</a:t>
            </a:r>
            <a:r>
              <a:rPr lang="en-US" sz="3200" dirty="0" err="1" smtClean="0"/>
              <a:t>xample</a:t>
            </a:r>
            <a:endParaRPr lang="en-US" sz="3200" dirty="0">
              <a:solidFill>
                <a:srgbClr val="000066"/>
              </a:solidFill>
            </a:endParaRPr>
          </a:p>
        </p:txBody>
      </p:sp>
      <p:sp>
        <p:nvSpPr>
          <p:cNvPr id="2" name="TextBox 1"/>
          <p:cNvSpPr txBox="1"/>
          <p:nvPr/>
        </p:nvSpPr>
        <p:spPr>
          <a:xfrm>
            <a:off x="152400" y="2590800"/>
            <a:ext cx="2743200" cy="1754326"/>
          </a:xfrm>
          <a:prstGeom prst="rect">
            <a:avLst/>
          </a:prstGeom>
          <a:noFill/>
        </p:spPr>
        <p:txBody>
          <a:bodyPr wrap="square" rtlCol="0">
            <a:spAutoFit/>
          </a:bodyPr>
          <a:lstStyle/>
          <a:p>
            <a:r>
              <a:rPr lang="en-US" b="1" dirty="0">
                <a:solidFill>
                  <a:srgbClr val="FF0000"/>
                </a:solidFill>
              </a:rPr>
              <a:t>SigmaXL &gt; Statistical Tools &gt; Chi-Square Tests </a:t>
            </a:r>
            <a:r>
              <a:rPr lang="en-US" b="1" dirty="0" smtClean="0">
                <a:solidFill>
                  <a:srgbClr val="FF0000"/>
                </a:solidFill>
              </a:rPr>
              <a:t>– Exact &gt; </a:t>
            </a:r>
            <a:r>
              <a:rPr lang="en-US" b="1" dirty="0">
                <a:solidFill>
                  <a:srgbClr val="FF0000"/>
                </a:solidFill>
              </a:rPr>
              <a:t>Chi-Square Test – Two-Way Table Data – Fisher’s </a:t>
            </a:r>
            <a:r>
              <a:rPr lang="en-US" b="1" dirty="0" smtClean="0">
                <a:solidFill>
                  <a:srgbClr val="FF0000"/>
                </a:solidFill>
              </a:rPr>
              <a:t>Exact</a:t>
            </a:r>
          </a:p>
        </p:txBody>
      </p:sp>
      <p:pic>
        <p:nvPicPr>
          <p:cNvPr id="8" name="Picture 7"/>
          <p:cNvPicPr/>
          <p:nvPr/>
        </p:nvPicPr>
        <p:blipFill>
          <a:blip r:embed="rId3"/>
          <a:stretch>
            <a:fillRect/>
          </a:stretch>
        </p:blipFill>
        <p:spPr>
          <a:xfrm>
            <a:off x="3048000" y="2209800"/>
            <a:ext cx="5943600" cy="2667000"/>
          </a:xfrm>
          <a:prstGeom prst="rect">
            <a:avLst/>
          </a:prstGeom>
        </p:spPr>
      </p:pic>
    </p:spTree>
    <p:extLst>
      <p:ext uri="{BB962C8B-B14F-4D97-AF65-F5344CB8AC3E}">
        <p14:creationId xmlns:p14="http://schemas.microsoft.com/office/powerpoint/2010/main" val="4174402505"/>
      </p:ext>
    </p:extLst>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54</a:t>
            </a:fld>
            <a:endParaRPr lang="en-US" altLang="en-US"/>
          </a:p>
        </p:txBody>
      </p:sp>
      <p:sp>
        <p:nvSpPr>
          <p:cNvPr id="7" name="Rectangle 2"/>
          <p:cNvSpPr>
            <a:spLocks noGrp="1" noChangeArrowheads="1"/>
          </p:cNvSpPr>
          <p:nvPr>
            <p:ph type="title"/>
          </p:nvPr>
        </p:nvSpPr>
        <p:spPr>
          <a:xfrm>
            <a:off x="1600200" y="533400"/>
            <a:ext cx="7543800" cy="685800"/>
          </a:xfrm>
        </p:spPr>
        <p:txBody>
          <a:bodyPr/>
          <a:lstStyle/>
          <a:p>
            <a:r>
              <a:rPr lang="en-CA" sz="3200" dirty="0"/>
              <a:t>Fisher’s Exact for Two Way Contingency </a:t>
            </a:r>
            <a:r>
              <a:rPr lang="en-CA" sz="3200" dirty="0" smtClean="0"/>
              <a:t>Tables – E</a:t>
            </a:r>
            <a:r>
              <a:rPr lang="en-US" sz="3200" dirty="0" err="1" smtClean="0"/>
              <a:t>xample</a:t>
            </a:r>
            <a:endParaRPr lang="en-US" sz="3200" dirty="0">
              <a:solidFill>
                <a:srgbClr val="000066"/>
              </a:solidFill>
            </a:endParaRPr>
          </a:p>
        </p:txBody>
      </p:sp>
      <p:grpSp>
        <p:nvGrpSpPr>
          <p:cNvPr id="6" name="Group 5"/>
          <p:cNvGrpSpPr/>
          <p:nvPr/>
        </p:nvGrpSpPr>
        <p:grpSpPr>
          <a:xfrm>
            <a:off x="2971800" y="1371600"/>
            <a:ext cx="3328987" cy="5395911"/>
            <a:chOff x="0" y="0"/>
            <a:chExt cx="5591175" cy="7286625"/>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591175" cy="7286625"/>
            </a:xfrm>
            <a:prstGeom prst="rect">
              <a:avLst/>
            </a:prstGeom>
          </p:spPr>
        </p:pic>
        <p:sp>
          <p:nvSpPr>
            <p:cNvPr id="10" name="Oval 9"/>
            <p:cNvSpPr/>
            <p:nvPr/>
          </p:nvSpPr>
          <p:spPr>
            <a:xfrm>
              <a:off x="3219450" y="6505575"/>
              <a:ext cx="809625" cy="2381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1" name="TextBox 10"/>
          <p:cNvSpPr txBox="1"/>
          <p:nvPr/>
        </p:nvSpPr>
        <p:spPr>
          <a:xfrm>
            <a:off x="6324600" y="5105400"/>
            <a:ext cx="2743200" cy="1200329"/>
          </a:xfrm>
          <a:prstGeom prst="rect">
            <a:avLst/>
          </a:prstGeom>
          <a:noFill/>
          <a:ln w="19050">
            <a:solidFill>
              <a:srgbClr val="FF0000"/>
            </a:solidFill>
          </a:ln>
        </p:spPr>
        <p:txBody>
          <a:bodyPr wrap="square" rtlCol="0">
            <a:spAutoFit/>
          </a:bodyPr>
          <a:lstStyle/>
          <a:p>
            <a:r>
              <a:rPr lang="en-US" dirty="0" smtClean="0"/>
              <a:t>Large sample (asymptotic) Chi-Square </a:t>
            </a:r>
            <a:r>
              <a:rPr lang="en-US" dirty="0"/>
              <a:t>i</a:t>
            </a:r>
            <a:r>
              <a:rPr lang="en-US" dirty="0" smtClean="0"/>
              <a:t>ncorrectly failed to reject H0.</a:t>
            </a:r>
            <a:endParaRPr lang="en-US" dirty="0"/>
          </a:p>
        </p:txBody>
      </p:sp>
      <p:cxnSp>
        <p:nvCxnSpPr>
          <p:cNvPr id="12" name="Straight Arrow Connector 11"/>
          <p:cNvCxnSpPr>
            <a:stCxn id="11" idx="1"/>
          </p:cNvCxnSpPr>
          <p:nvPr/>
        </p:nvCxnSpPr>
        <p:spPr>
          <a:xfrm flipH="1">
            <a:off x="5370712" y="5705565"/>
            <a:ext cx="953888" cy="39043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442" y="5530334"/>
            <a:ext cx="2895600" cy="369332"/>
          </a:xfrm>
          <a:prstGeom prst="rect">
            <a:avLst/>
          </a:prstGeom>
          <a:noFill/>
          <a:ln w="19050">
            <a:solidFill>
              <a:srgbClr val="FF0000"/>
            </a:solidFill>
          </a:ln>
        </p:spPr>
        <p:txBody>
          <a:bodyPr wrap="square" rtlCol="0">
            <a:spAutoFit/>
          </a:bodyPr>
          <a:lstStyle/>
          <a:p>
            <a:r>
              <a:rPr lang="en-US" dirty="0" smtClean="0"/>
              <a:t>Fisher’s Exact rejects H0.</a:t>
            </a:r>
            <a:endParaRPr lang="en-US" dirty="0"/>
          </a:p>
        </p:txBody>
      </p:sp>
      <p:cxnSp>
        <p:nvCxnSpPr>
          <p:cNvPr id="14" name="Straight Arrow Connector 13"/>
          <p:cNvCxnSpPr>
            <a:stCxn id="13" idx="3"/>
          </p:cNvCxnSpPr>
          <p:nvPr/>
        </p:nvCxnSpPr>
        <p:spPr>
          <a:xfrm>
            <a:off x="2931042" y="5715000"/>
            <a:ext cx="1957619" cy="56229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08274"/>
      </p:ext>
    </p:extLst>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55</a:t>
            </a:fld>
            <a:endParaRPr lang="en-US" altLang="en-US"/>
          </a:p>
        </p:txBody>
      </p:sp>
      <p:sp>
        <p:nvSpPr>
          <p:cNvPr id="7" name="Rectangle 2"/>
          <p:cNvSpPr>
            <a:spLocks noGrp="1" noChangeArrowheads="1"/>
          </p:cNvSpPr>
          <p:nvPr>
            <p:ph type="title"/>
          </p:nvPr>
        </p:nvSpPr>
        <p:spPr>
          <a:xfrm>
            <a:off x="1600200" y="533400"/>
            <a:ext cx="7543800" cy="685800"/>
          </a:xfrm>
        </p:spPr>
        <p:txBody>
          <a:bodyPr/>
          <a:lstStyle/>
          <a:p>
            <a:r>
              <a:rPr lang="en-CA" sz="3200" dirty="0"/>
              <a:t>Fisher’s Exact for Two Way Contingency </a:t>
            </a:r>
            <a:r>
              <a:rPr lang="en-CA" sz="3200" dirty="0" smtClean="0"/>
              <a:t>Tables – E</a:t>
            </a:r>
            <a:r>
              <a:rPr lang="en-US" sz="3200" dirty="0" err="1" smtClean="0"/>
              <a:t>xample</a:t>
            </a:r>
            <a:endParaRPr lang="en-US" sz="3200" dirty="0">
              <a:solidFill>
                <a:srgbClr val="000066"/>
              </a:solidFill>
            </a:endParaRPr>
          </a:p>
        </p:txBody>
      </p:sp>
      <p:sp>
        <p:nvSpPr>
          <p:cNvPr id="2" name="TextBox 1"/>
          <p:cNvSpPr txBox="1"/>
          <p:nvPr/>
        </p:nvSpPr>
        <p:spPr>
          <a:xfrm>
            <a:off x="152400" y="2590800"/>
            <a:ext cx="2743200" cy="923330"/>
          </a:xfrm>
          <a:prstGeom prst="rect">
            <a:avLst/>
          </a:prstGeom>
          <a:noFill/>
        </p:spPr>
        <p:txBody>
          <a:bodyPr wrap="square" rtlCol="0">
            <a:spAutoFit/>
          </a:bodyPr>
          <a:lstStyle/>
          <a:p>
            <a:r>
              <a:rPr lang="en-CA" b="1" dirty="0" smtClean="0">
                <a:solidFill>
                  <a:srgbClr val="FF0000"/>
                </a:solidFill>
              </a:rPr>
              <a:t>Press </a:t>
            </a:r>
            <a:r>
              <a:rPr lang="en-CA" b="1" dirty="0">
                <a:solidFill>
                  <a:srgbClr val="FF0000"/>
                </a:solidFill>
              </a:rPr>
              <a:t>F3 or click Recall SigmaXL Dialog to recall last </a:t>
            </a:r>
            <a:r>
              <a:rPr lang="en-CA" b="1" dirty="0" smtClean="0">
                <a:solidFill>
                  <a:srgbClr val="FF0000"/>
                </a:solidFill>
              </a:rPr>
              <a:t>dialog</a:t>
            </a:r>
          </a:p>
        </p:txBody>
      </p:sp>
      <p:pic>
        <p:nvPicPr>
          <p:cNvPr id="6" name="Picture 5"/>
          <p:cNvPicPr/>
          <p:nvPr/>
        </p:nvPicPr>
        <p:blipFill>
          <a:blip r:embed="rId3"/>
          <a:stretch>
            <a:fillRect/>
          </a:stretch>
        </p:blipFill>
        <p:spPr>
          <a:xfrm>
            <a:off x="3048000" y="2133600"/>
            <a:ext cx="5943600" cy="2667000"/>
          </a:xfrm>
          <a:prstGeom prst="rect">
            <a:avLst/>
          </a:prstGeom>
        </p:spPr>
      </p:pic>
    </p:spTree>
    <p:extLst>
      <p:ext uri="{BB962C8B-B14F-4D97-AF65-F5344CB8AC3E}">
        <p14:creationId xmlns:p14="http://schemas.microsoft.com/office/powerpoint/2010/main" val="463275367"/>
      </p:ext>
    </p:extLst>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56</a:t>
            </a:fld>
            <a:endParaRPr lang="en-US" altLang="en-US"/>
          </a:p>
        </p:txBody>
      </p:sp>
      <p:sp>
        <p:nvSpPr>
          <p:cNvPr id="7" name="Rectangle 2"/>
          <p:cNvSpPr>
            <a:spLocks noGrp="1" noChangeArrowheads="1"/>
          </p:cNvSpPr>
          <p:nvPr>
            <p:ph type="title"/>
          </p:nvPr>
        </p:nvSpPr>
        <p:spPr>
          <a:xfrm>
            <a:off x="1600200" y="533400"/>
            <a:ext cx="7543800" cy="685800"/>
          </a:xfrm>
        </p:spPr>
        <p:txBody>
          <a:bodyPr/>
          <a:lstStyle/>
          <a:p>
            <a:r>
              <a:rPr lang="en-CA" sz="3200" dirty="0"/>
              <a:t>Fisher’s Exact for Two Way Contingency </a:t>
            </a:r>
            <a:r>
              <a:rPr lang="en-CA" sz="3200" dirty="0" smtClean="0"/>
              <a:t>Tables – E</a:t>
            </a:r>
            <a:r>
              <a:rPr lang="en-US" sz="3200" dirty="0" err="1" smtClean="0"/>
              <a:t>xample</a:t>
            </a:r>
            <a:endParaRPr lang="en-US" sz="3200" dirty="0">
              <a:solidFill>
                <a:srgbClr val="000066"/>
              </a:solidFill>
            </a:endParaRPr>
          </a:p>
        </p:txBody>
      </p:sp>
      <p:pic>
        <p:nvPicPr>
          <p:cNvPr id="8" name="Picture 7"/>
          <p:cNvPicPr/>
          <p:nvPr/>
        </p:nvPicPr>
        <p:blipFill>
          <a:blip r:embed="rId3"/>
          <a:stretch>
            <a:fillRect/>
          </a:stretch>
        </p:blipFill>
        <p:spPr>
          <a:xfrm>
            <a:off x="2891643" y="1219200"/>
            <a:ext cx="3356757" cy="5562600"/>
          </a:xfrm>
          <a:prstGeom prst="rect">
            <a:avLst/>
          </a:prstGeom>
        </p:spPr>
      </p:pic>
    </p:spTree>
    <p:extLst>
      <p:ext uri="{BB962C8B-B14F-4D97-AF65-F5344CB8AC3E}">
        <p14:creationId xmlns:p14="http://schemas.microsoft.com/office/powerpoint/2010/main" val="1452461613"/>
      </p:ext>
    </p:extLst>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ctrTitle"/>
          </p:nvPr>
        </p:nvSpPr>
        <p:spPr>
          <a:xfrm>
            <a:off x="114300" y="1066800"/>
            <a:ext cx="8915400" cy="1470025"/>
          </a:xfrm>
        </p:spPr>
        <p:txBody>
          <a:bodyPr/>
          <a:lstStyle/>
          <a:p>
            <a:pPr algn="ctr"/>
            <a:r>
              <a:rPr lang="en-CA" sz="3600" dirty="0" smtClean="0"/>
              <a:t>Webinar: What’s </a:t>
            </a:r>
            <a:r>
              <a:rPr lang="en-CA" sz="3600" dirty="0"/>
              <a:t>New in SigmaXL Version 7</a:t>
            </a:r>
            <a:endParaRPr lang="en-US" sz="2400" dirty="0">
              <a:solidFill>
                <a:srgbClr val="000066"/>
              </a:solidFill>
            </a:endParaRPr>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7696200" y="76200"/>
            <a:ext cx="1371600" cy="914400"/>
          </a:xfrm>
          <a:prstGeom prst="rect">
            <a:avLst/>
          </a:prstGeom>
          <a:ln>
            <a:solidFill>
              <a:srgbClr val="002060"/>
            </a:solidFill>
          </a:ln>
        </p:spPr>
      </p:pic>
      <p:sp>
        <p:nvSpPr>
          <p:cNvPr id="7" name="Rectangle 2"/>
          <p:cNvSpPr txBox="1">
            <a:spLocks noChangeArrowheads="1"/>
          </p:cNvSpPr>
          <p:nvPr/>
        </p:nvSpPr>
        <p:spPr bwMode="auto">
          <a:xfrm>
            <a:off x="685802" y="3482975"/>
            <a:ext cx="7772400" cy="1470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ctr"/>
            <a:r>
              <a:rPr lang="en-US" sz="3600" dirty="0" smtClean="0">
                <a:solidFill>
                  <a:srgbClr val="000066"/>
                </a:solidFill>
              </a:rPr>
              <a:t>Questions?</a:t>
            </a:r>
            <a:br>
              <a:rPr lang="en-US" sz="3600" dirty="0" smtClean="0">
                <a:solidFill>
                  <a:srgbClr val="000066"/>
                </a:solidFill>
              </a:rPr>
            </a:br>
            <a:r>
              <a:rPr lang="en-US" sz="3600" dirty="0" smtClean="0">
                <a:solidFill>
                  <a:srgbClr val="000066"/>
                </a:solidFill>
              </a:rPr>
              <a:t/>
            </a:r>
            <a:br>
              <a:rPr lang="en-US" sz="3600" dirty="0" smtClean="0">
                <a:solidFill>
                  <a:srgbClr val="000066"/>
                </a:solidFill>
              </a:rPr>
            </a:br>
            <a:endParaRPr lang="en-US" sz="2400" dirty="0">
              <a:solidFill>
                <a:srgbClr val="000066"/>
              </a:solidFill>
            </a:endParaRPr>
          </a:p>
        </p:txBody>
      </p:sp>
      <p:pic>
        <p:nvPicPr>
          <p:cNvPr id="8" name="Picture 3" descr="MCj03117780000[1]"/>
          <p:cNvPicPr>
            <a:picLocks noChangeAspect="1" noChangeArrowheads="1"/>
          </p:cNvPicPr>
          <p:nvPr/>
        </p:nvPicPr>
        <p:blipFill>
          <a:blip r:embed="rId4" cstate="print"/>
          <a:srcRect/>
          <a:stretch>
            <a:fillRect/>
          </a:stretch>
        </p:blipFill>
        <p:spPr bwMode="auto">
          <a:xfrm>
            <a:off x="6526212" y="2895600"/>
            <a:ext cx="1176338" cy="1752600"/>
          </a:xfrm>
          <a:prstGeom prst="rect">
            <a:avLst/>
          </a:prstGeom>
          <a:noFill/>
        </p:spPr>
      </p:pic>
    </p:spTree>
    <p:extLst>
      <p:ext uri="{BB962C8B-B14F-4D97-AF65-F5344CB8AC3E}">
        <p14:creationId xmlns:p14="http://schemas.microsoft.com/office/powerpoint/2010/main" val="569270381"/>
      </p:ext>
    </p:extLst>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58</a:t>
            </a:fld>
            <a:endParaRPr lang="en-US" altLang="en-US"/>
          </a:p>
        </p:txBody>
      </p:sp>
      <p:sp>
        <p:nvSpPr>
          <p:cNvPr id="134147" name="Rectangle 3"/>
          <p:cNvSpPr>
            <a:spLocks noGrp="1" noChangeArrowheads="1"/>
          </p:cNvSpPr>
          <p:nvPr>
            <p:ph type="body" idx="1"/>
          </p:nvPr>
        </p:nvSpPr>
        <p:spPr>
          <a:xfrm>
            <a:off x="304800" y="1828800"/>
            <a:ext cx="8458200" cy="4724400"/>
          </a:xfrm>
        </p:spPr>
        <p:txBody>
          <a:bodyPr/>
          <a:lstStyle/>
          <a:p>
            <a:pPr lvl="0">
              <a:lnSpc>
                <a:spcPct val="115000"/>
              </a:lnSpc>
              <a:spcBef>
                <a:spcPts val="0"/>
              </a:spcBef>
              <a:spcAft>
                <a:spcPts val="0"/>
              </a:spcAft>
              <a:buSzPct val="100000"/>
              <a:buFont typeface="+mj-lt"/>
              <a:buAutoNum type="arabicPeriod"/>
            </a:pPr>
            <a:r>
              <a:rPr lang="en-CA" sz="2400" dirty="0" err="1">
                <a:latin typeface="Calibri"/>
                <a:ea typeface="Times New Roman"/>
                <a:cs typeface="Times New Roman"/>
              </a:rPr>
              <a:t>Agresti</a:t>
            </a:r>
            <a:r>
              <a:rPr lang="en-CA" sz="2400" dirty="0">
                <a:latin typeface="Calibri"/>
                <a:ea typeface="Times New Roman"/>
                <a:cs typeface="Times New Roman"/>
              </a:rPr>
              <a:t>, A. and </a:t>
            </a:r>
            <a:r>
              <a:rPr lang="en-CA" sz="2400" dirty="0" err="1">
                <a:latin typeface="Calibri"/>
                <a:ea typeface="Times New Roman"/>
                <a:cs typeface="Times New Roman"/>
              </a:rPr>
              <a:t>Coull</a:t>
            </a:r>
            <a:r>
              <a:rPr lang="en-CA" sz="2400" dirty="0">
                <a:latin typeface="Calibri"/>
                <a:ea typeface="Times New Roman"/>
                <a:cs typeface="Times New Roman"/>
              </a:rPr>
              <a:t>, B.A.(1998). “Approximate is Better than “Exact” for Interval Estimation of Binomial Proportions</a:t>
            </a:r>
            <a:r>
              <a:rPr lang="en-CA" sz="2400" i="1" dirty="0">
                <a:latin typeface="Calibri"/>
                <a:ea typeface="Times New Roman"/>
                <a:cs typeface="Times New Roman"/>
              </a:rPr>
              <a:t>.” The American Statistician</a:t>
            </a:r>
            <a:r>
              <a:rPr lang="en-CA" sz="2400" dirty="0">
                <a:latin typeface="Calibri"/>
                <a:ea typeface="Times New Roman"/>
                <a:cs typeface="Times New Roman"/>
              </a:rPr>
              <a:t>, 52, 119–126. </a:t>
            </a:r>
            <a:endParaRPr lang="en-US" sz="2400" dirty="0">
              <a:latin typeface="Calibri"/>
              <a:ea typeface="Times New Roman"/>
              <a:cs typeface="Times New Roman"/>
            </a:endParaRPr>
          </a:p>
          <a:p>
            <a:pPr lvl="0">
              <a:lnSpc>
                <a:spcPct val="115000"/>
              </a:lnSpc>
              <a:spcBef>
                <a:spcPts val="0"/>
              </a:spcBef>
              <a:spcAft>
                <a:spcPts val="0"/>
              </a:spcAft>
              <a:buSzPct val="100000"/>
              <a:buFont typeface="+mj-lt"/>
              <a:buAutoNum type="arabicPeriod"/>
            </a:pPr>
            <a:r>
              <a:rPr lang="en-CA" sz="2400" dirty="0" err="1">
                <a:latin typeface="Calibri"/>
                <a:ea typeface="Times New Roman"/>
                <a:cs typeface="Times New Roman"/>
              </a:rPr>
              <a:t>Clopper</a:t>
            </a:r>
            <a:r>
              <a:rPr lang="en-CA" sz="2400" dirty="0">
                <a:latin typeface="Calibri"/>
                <a:ea typeface="Times New Roman"/>
                <a:cs typeface="Times New Roman"/>
              </a:rPr>
              <a:t>, </a:t>
            </a:r>
            <a:r>
              <a:rPr lang="en-CA" sz="2400" dirty="0" err="1">
                <a:latin typeface="Calibri"/>
                <a:ea typeface="Times New Roman"/>
                <a:cs typeface="Times New Roman"/>
              </a:rPr>
              <a:t>C.J.,and</a:t>
            </a:r>
            <a:r>
              <a:rPr lang="en-CA" sz="2400" dirty="0">
                <a:latin typeface="Calibri"/>
                <a:ea typeface="Times New Roman"/>
                <a:cs typeface="Times New Roman"/>
              </a:rPr>
              <a:t> Pearson, E.S.(1934).  “The Use of Confidence or </a:t>
            </a:r>
            <a:r>
              <a:rPr lang="en-CA" sz="2400" dirty="0" err="1">
                <a:latin typeface="Calibri"/>
                <a:ea typeface="Times New Roman"/>
                <a:cs typeface="Times New Roman"/>
              </a:rPr>
              <a:t>Fiducial</a:t>
            </a:r>
            <a:r>
              <a:rPr lang="en-CA" sz="2400" dirty="0">
                <a:latin typeface="Calibri"/>
                <a:ea typeface="Times New Roman"/>
                <a:cs typeface="Times New Roman"/>
              </a:rPr>
              <a:t> Limits Illustrated in the Case of the Binomial.” </a:t>
            </a:r>
            <a:r>
              <a:rPr lang="en-CA" sz="2400" i="1" dirty="0" err="1">
                <a:latin typeface="Calibri"/>
                <a:ea typeface="Times New Roman"/>
                <a:cs typeface="Times New Roman"/>
              </a:rPr>
              <a:t>Biometrika</a:t>
            </a:r>
            <a:r>
              <a:rPr lang="en-CA" sz="2400" dirty="0">
                <a:latin typeface="Calibri"/>
                <a:ea typeface="Times New Roman"/>
                <a:cs typeface="Times New Roman"/>
              </a:rPr>
              <a:t>, 26, 404–413. </a:t>
            </a:r>
            <a:endParaRPr lang="en-US" sz="2400" dirty="0">
              <a:latin typeface="Calibri"/>
              <a:ea typeface="Times New Roman"/>
              <a:cs typeface="Times New Roman"/>
            </a:endParaRPr>
          </a:p>
          <a:p>
            <a:pPr lvl="0">
              <a:lnSpc>
                <a:spcPct val="115000"/>
              </a:lnSpc>
              <a:spcBef>
                <a:spcPts val="0"/>
              </a:spcBef>
              <a:spcAft>
                <a:spcPts val="0"/>
              </a:spcAft>
              <a:buSzPct val="100000"/>
              <a:buFont typeface="+mj-lt"/>
              <a:buAutoNum type="arabicPeriod"/>
            </a:pPr>
            <a:r>
              <a:rPr lang="en-CA" sz="2400" dirty="0" err="1">
                <a:latin typeface="Calibri"/>
                <a:ea typeface="Times New Roman"/>
                <a:cs typeface="Times New Roman"/>
              </a:rPr>
              <a:t>Newcombe</a:t>
            </a:r>
            <a:r>
              <a:rPr lang="en-CA" sz="2400" dirty="0">
                <a:latin typeface="Calibri"/>
                <a:ea typeface="Times New Roman"/>
                <a:cs typeface="Times New Roman"/>
              </a:rPr>
              <a:t>, R. (1998a). “Two-sided confidence intervals for the single proportion: Comparison of seven methods.” </a:t>
            </a:r>
            <a:r>
              <a:rPr lang="en-CA" sz="2400" i="1" dirty="0">
                <a:latin typeface="Calibri"/>
                <a:ea typeface="Times New Roman"/>
                <a:cs typeface="Times New Roman"/>
              </a:rPr>
              <a:t>Statistics in Medicine</a:t>
            </a:r>
            <a:r>
              <a:rPr lang="en-CA" sz="2400" dirty="0">
                <a:latin typeface="Calibri"/>
                <a:ea typeface="Times New Roman"/>
                <a:cs typeface="Times New Roman"/>
              </a:rPr>
              <a:t>,17, 857-872.</a:t>
            </a:r>
            <a:endParaRPr lang="en-US" sz="2400" dirty="0">
              <a:latin typeface="Calibri"/>
              <a:ea typeface="Times New Roman"/>
              <a:cs typeface="Times New Roman"/>
            </a:endParaRPr>
          </a:p>
          <a:p>
            <a:pPr lvl="0">
              <a:lnSpc>
                <a:spcPct val="115000"/>
              </a:lnSpc>
              <a:spcBef>
                <a:spcPts val="0"/>
              </a:spcBef>
              <a:spcAft>
                <a:spcPts val="0"/>
              </a:spcAft>
              <a:buSzPct val="100000"/>
              <a:buFont typeface="+mj-lt"/>
              <a:buAutoNum type="arabicPeriod"/>
            </a:pPr>
            <a:r>
              <a:rPr lang="en-CA" sz="2400" dirty="0">
                <a:latin typeface="Calibri"/>
                <a:ea typeface="Times New Roman"/>
                <a:cs typeface="Times New Roman"/>
              </a:rPr>
              <a:t>Fleiss, J.L. (2003). </a:t>
            </a:r>
            <a:r>
              <a:rPr lang="en-CA" sz="2400" i="1" dirty="0">
                <a:latin typeface="Calibri"/>
                <a:ea typeface="Times New Roman"/>
                <a:cs typeface="Times New Roman"/>
              </a:rPr>
              <a:t>Statistical Methods for Rates and Proportions</a:t>
            </a:r>
            <a:r>
              <a:rPr lang="en-CA" sz="2400" dirty="0">
                <a:latin typeface="Calibri"/>
                <a:ea typeface="Times New Roman"/>
                <a:cs typeface="Times New Roman"/>
              </a:rPr>
              <a:t>, 3</a:t>
            </a:r>
            <a:r>
              <a:rPr lang="en-CA" sz="2400" baseline="30000" dirty="0">
                <a:latin typeface="Calibri"/>
                <a:ea typeface="Times New Roman"/>
                <a:cs typeface="Times New Roman"/>
              </a:rPr>
              <a:t>rd</a:t>
            </a:r>
            <a:r>
              <a:rPr lang="en-CA" sz="2400" dirty="0">
                <a:latin typeface="Calibri"/>
                <a:ea typeface="Times New Roman"/>
                <a:cs typeface="Times New Roman"/>
              </a:rPr>
              <a:t> Edition., Wiley &amp; Sons, NY</a:t>
            </a:r>
            <a:r>
              <a:rPr lang="en-CA" sz="2400" dirty="0" smtClean="0">
                <a:latin typeface="Calibri"/>
                <a:ea typeface="Times New Roman"/>
                <a:cs typeface="Times New Roman"/>
              </a:rPr>
              <a:t>.</a:t>
            </a:r>
            <a:endParaRPr lang="en-US" sz="2400" dirty="0">
              <a:latin typeface="Calibri"/>
              <a:ea typeface="Times New Roman"/>
              <a:cs typeface="Times New Roman"/>
            </a:endParaRPr>
          </a:p>
        </p:txBody>
      </p:sp>
      <p:sp>
        <p:nvSpPr>
          <p:cNvPr id="7" name="Rectangle 2"/>
          <p:cNvSpPr>
            <a:spLocks noGrp="1" noChangeArrowheads="1"/>
          </p:cNvSpPr>
          <p:nvPr>
            <p:ph type="title"/>
          </p:nvPr>
        </p:nvSpPr>
        <p:spPr>
          <a:xfrm>
            <a:off x="1600200" y="609600"/>
            <a:ext cx="7543800" cy="685800"/>
          </a:xfrm>
        </p:spPr>
        <p:txBody>
          <a:bodyPr/>
          <a:lstStyle/>
          <a:p>
            <a:r>
              <a:rPr lang="en-CA" sz="3600" dirty="0" smtClean="0"/>
              <a:t>Attribute Measurement Systems Analysis: References</a:t>
            </a:r>
            <a:endParaRPr lang="en-US" sz="3600" dirty="0">
              <a:solidFill>
                <a:srgbClr val="000066"/>
              </a:solidFill>
            </a:endParaRPr>
          </a:p>
        </p:txBody>
      </p:sp>
    </p:spTree>
    <p:extLst>
      <p:ext uri="{BB962C8B-B14F-4D97-AF65-F5344CB8AC3E}">
        <p14:creationId xmlns:p14="http://schemas.microsoft.com/office/powerpoint/2010/main" val="529883822"/>
      </p:ext>
    </p:extLst>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59</a:t>
            </a:fld>
            <a:endParaRPr lang="en-US" altLang="en-US"/>
          </a:p>
        </p:txBody>
      </p:sp>
      <p:sp>
        <p:nvSpPr>
          <p:cNvPr id="134147" name="Rectangle 3"/>
          <p:cNvSpPr>
            <a:spLocks noGrp="1" noChangeArrowheads="1"/>
          </p:cNvSpPr>
          <p:nvPr>
            <p:ph type="body" idx="1"/>
          </p:nvPr>
        </p:nvSpPr>
        <p:spPr>
          <a:xfrm>
            <a:off x="304800" y="1828800"/>
            <a:ext cx="8458200" cy="4724400"/>
          </a:xfrm>
        </p:spPr>
        <p:txBody>
          <a:bodyPr/>
          <a:lstStyle/>
          <a:p>
            <a:pPr marL="457200" lvl="0" indent="-457200">
              <a:lnSpc>
                <a:spcPct val="115000"/>
              </a:lnSpc>
              <a:spcBef>
                <a:spcPts val="0"/>
              </a:spcBef>
              <a:spcAft>
                <a:spcPts val="0"/>
              </a:spcAft>
              <a:buSzPct val="100000"/>
              <a:buFont typeface="+mj-lt"/>
              <a:buAutoNum type="arabicPeriod" startAt="5"/>
            </a:pPr>
            <a:r>
              <a:rPr lang="en-CA" sz="2000" dirty="0" smtClean="0">
                <a:latin typeface="Calibri"/>
                <a:ea typeface="Times New Roman"/>
                <a:cs typeface="Times New Roman"/>
              </a:rPr>
              <a:t>Automotive </a:t>
            </a:r>
            <a:r>
              <a:rPr lang="en-CA" sz="2000" dirty="0">
                <a:latin typeface="Calibri"/>
                <a:ea typeface="Times New Roman"/>
                <a:cs typeface="Times New Roman"/>
              </a:rPr>
              <a:t>Industry Action Group AIAG (2010). </a:t>
            </a:r>
            <a:r>
              <a:rPr lang="en-CA" sz="2000" i="1" dirty="0">
                <a:latin typeface="Calibri"/>
                <a:ea typeface="Times New Roman"/>
                <a:cs typeface="Times New Roman"/>
              </a:rPr>
              <a:t>Measurement Systems Analysis MSA Reference Manual</a:t>
            </a:r>
            <a:r>
              <a:rPr lang="en-CA" sz="2000" dirty="0">
                <a:latin typeface="Calibri"/>
                <a:ea typeface="Times New Roman"/>
                <a:cs typeface="Times New Roman"/>
              </a:rPr>
              <a:t>, 4th Edition, p. 137.</a:t>
            </a:r>
            <a:endParaRPr lang="en-US" sz="2000" dirty="0">
              <a:latin typeface="Calibri"/>
              <a:ea typeface="Times New Roman"/>
              <a:cs typeface="Times New Roman"/>
            </a:endParaRPr>
          </a:p>
          <a:p>
            <a:pPr lvl="0">
              <a:lnSpc>
                <a:spcPct val="115000"/>
              </a:lnSpc>
              <a:spcBef>
                <a:spcPts val="0"/>
              </a:spcBef>
              <a:spcAft>
                <a:spcPts val="0"/>
              </a:spcAft>
              <a:buSzPct val="100000"/>
              <a:buFont typeface="+mj-lt"/>
              <a:buAutoNum type="arabicPeriod" startAt="5"/>
            </a:pPr>
            <a:r>
              <a:rPr lang="en-CA" sz="2000" dirty="0" err="1">
                <a:latin typeface="Calibri"/>
                <a:ea typeface="Times New Roman"/>
                <a:cs typeface="Times New Roman"/>
              </a:rPr>
              <a:t>Futrell</a:t>
            </a:r>
            <a:r>
              <a:rPr lang="en-CA" sz="2000" dirty="0">
                <a:latin typeface="Calibri"/>
                <a:ea typeface="Times New Roman"/>
                <a:cs typeface="Times New Roman"/>
              </a:rPr>
              <a:t>, D. (May 1995). “When Quality Is a Matter of Taste, Use Reliability Indexes,” </a:t>
            </a:r>
            <a:r>
              <a:rPr lang="en-CA" sz="2000" i="1" dirty="0">
                <a:latin typeface="Calibri"/>
                <a:ea typeface="Times New Roman"/>
                <a:cs typeface="Times New Roman"/>
              </a:rPr>
              <a:t>Quality Progress</a:t>
            </a:r>
            <a:r>
              <a:rPr lang="en-CA" sz="2000" dirty="0">
                <a:latin typeface="Calibri"/>
                <a:ea typeface="Times New Roman"/>
                <a:cs typeface="Times New Roman"/>
              </a:rPr>
              <a:t>,81-86.</a:t>
            </a:r>
            <a:endParaRPr lang="en-US" sz="2000" dirty="0">
              <a:latin typeface="Calibri"/>
              <a:ea typeface="Times New Roman"/>
              <a:cs typeface="Times New Roman"/>
            </a:endParaRPr>
          </a:p>
          <a:p>
            <a:pPr lvl="0">
              <a:lnSpc>
                <a:spcPct val="115000"/>
              </a:lnSpc>
              <a:spcBef>
                <a:spcPts val="0"/>
              </a:spcBef>
              <a:spcAft>
                <a:spcPts val="0"/>
              </a:spcAft>
              <a:buSzPct val="100000"/>
              <a:buFont typeface="+mj-lt"/>
              <a:buAutoNum type="arabicPeriod" startAt="5"/>
            </a:pPr>
            <a:r>
              <a:rPr lang="en-CA" sz="2000" dirty="0">
                <a:latin typeface="Calibri"/>
                <a:ea typeface="Times New Roman"/>
                <a:cs typeface="Times New Roman"/>
              </a:rPr>
              <a:t>Siegel, S., &amp; Castellan, N.J. (1988). </a:t>
            </a:r>
            <a:r>
              <a:rPr lang="en-CA" sz="2000" i="1" dirty="0">
                <a:latin typeface="Calibri"/>
                <a:ea typeface="Times New Roman"/>
                <a:cs typeface="Times New Roman"/>
              </a:rPr>
              <a:t>Nonparametric statistics for the behavioral sciences</a:t>
            </a:r>
            <a:r>
              <a:rPr lang="en-CA" sz="2000" dirty="0">
                <a:latin typeface="Calibri"/>
                <a:ea typeface="Times New Roman"/>
                <a:cs typeface="Times New Roman"/>
              </a:rPr>
              <a:t> (2nd Ed.). New York, NY: McGraw-Hill. p. 262.</a:t>
            </a:r>
            <a:endParaRPr lang="en-US" sz="2000" dirty="0">
              <a:latin typeface="Calibri"/>
              <a:ea typeface="Times New Roman"/>
              <a:cs typeface="Times New Roman"/>
            </a:endParaRPr>
          </a:p>
          <a:p>
            <a:pPr lvl="0">
              <a:lnSpc>
                <a:spcPct val="115000"/>
              </a:lnSpc>
              <a:spcBef>
                <a:spcPts val="0"/>
              </a:spcBef>
              <a:spcAft>
                <a:spcPts val="0"/>
              </a:spcAft>
              <a:buSzPct val="100000"/>
              <a:buFont typeface="+mj-lt"/>
              <a:buAutoNum type="arabicPeriod" startAt="5"/>
            </a:pPr>
            <a:r>
              <a:rPr lang="en-CA" sz="2000" dirty="0" err="1">
                <a:latin typeface="Calibri"/>
                <a:ea typeface="Times New Roman"/>
                <a:cs typeface="Times New Roman"/>
              </a:rPr>
              <a:t>Ruscio</a:t>
            </a:r>
            <a:r>
              <a:rPr lang="en-CA" sz="2000" dirty="0">
                <a:latin typeface="Calibri"/>
                <a:ea typeface="Times New Roman"/>
                <a:cs typeface="Times New Roman"/>
              </a:rPr>
              <a:t>, J. (2008). “Constructing Confidence Intervals for Spearman’s Rank Correlation with Ordinal Data: A Simulation Study Comparing Analytic and Bootstrap Methods,” </a:t>
            </a:r>
            <a:r>
              <a:rPr lang="en-CA" sz="2000" i="1" dirty="0">
                <a:latin typeface="Calibri"/>
                <a:ea typeface="Times New Roman"/>
                <a:cs typeface="Times New Roman"/>
              </a:rPr>
              <a:t>Journal of Modern Applied Statistical Methods</a:t>
            </a:r>
            <a:r>
              <a:rPr lang="en-CA" sz="2000" dirty="0">
                <a:latin typeface="Calibri"/>
                <a:ea typeface="Times New Roman"/>
                <a:cs typeface="Times New Roman"/>
              </a:rPr>
              <a:t>, Vol. 7, No. 2, 416-434.</a:t>
            </a:r>
            <a:endParaRPr lang="en-US" sz="2000" dirty="0">
              <a:latin typeface="Calibri"/>
              <a:ea typeface="Times New Roman"/>
              <a:cs typeface="Times New Roman"/>
            </a:endParaRPr>
          </a:p>
          <a:p>
            <a:pPr lvl="0">
              <a:lnSpc>
                <a:spcPct val="115000"/>
              </a:lnSpc>
              <a:spcBef>
                <a:spcPts val="0"/>
              </a:spcBef>
              <a:spcAft>
                <a:spcPts val="0"/>
              </a:spcAft>
              <a:buSzPct val="100000"/>
              <a:buFont typeface="+mj-lt"/>
              <a:buAutoNum type="arabicPeriod" startAt="5"/>
            </a:pPr>
            <a:r>
              <a:rPr lang="en-US" sz="2000" dirty="0">
                <a:latin typeface="Calibri"/>
                <a:ea typeface="Times New Roman"/>
                <a:cs typeface="T18"/>
              </a:rPr>
              <a:t>Bradley </a:t>
            </a:r>
            <a:r>
              <a:rPr lang="en-US" sz="2000" dirty="0" err="1">
                <a:latin typeface="Calibri"/>
                <a:ea typeface="Times New Roman"/>
                <a:cs typeface="T18"/>
              </a:rPr>
              <a:t>Efron</a:t>
            </a:r>
            <a:r>
              <a:rPr lang="en-US" sz="2000" dirty="0">
                <a:latin typeface="Calibri"/>
                <a:ea typeface="Times New Roman"/>
                <a:cs typeface="T18"/>
              </a:rPr>
              <a:t>, (1987). “Better bootstrap confidence intervals (with discussion),” </a:t>
            </a:r>
            <a:r>
              <a:rPr lang="en-US" sz="2000" i="1" dirty="0">
                <a:latin typeface="Calibri"/>
                <a:ea typeface="Times New Roman"/>
                <a:cs typeface="T18"/>
              </a:rPr>
              <a:t>J. Amer. Statist. Assoc.</a:t>
            </a:r>
            <a:r>
              <a:rPr lang="en-US" sz="2000" dirty="0">
                <a:latin typeface="Calibri"/>
                <a:ea typeface="Times New Roman"/>
                <a:cs typeface="T18"/>
              </a:rPr>
              <a:t> Vol. </a:t>
            </a:r>
            <a:r>
              <a:rPr lang="en-US" sz="2000" dirty="0">
                <a:latin typeface="Calibri"/>
                <a:ea typeface="Times New Roman"/>
                <a:cs typeface="T1"/>
              </a:rPr>
              <a:t>82</a:t>
            </a:r>
            <a:r>
              <a:rPr lang="en-US" sz="2000" dirty="0">
                <a:latin typeface="Calibri"/>
                <a:ea typeface="Times New Roman"/>
                <a:cs typeface="T18"/>
              </a:rPr>
              <a:t>, 171-200.</a:t>
            </a:r>
            <a:endParaRPr lang="en-US" sz="2000" dirty="0">
              <a:latin typeface="Calibri"/>
              <a:ea typeface="Times New Roman"/>
              <a:cs typeface="Times New Roman"/>
            </a:endParaRPr>
          </a:p>
          <a:p>
            <a:pPr lvl="0">
              <a:lnSpc>
                <a:spcPct val="115000"/>
              </a:lnSpc>
              <a:spcBef>
                <a:spcPts val="0"/>
              </a:spcBef>
              <a:spcAft>
                <a:spcPts val="0"/>
              </a:spcAft>
              <a:buSzPct val="100000"/>
              <a:buFont typeface="+mj-lt"/>
              <a:buAutoNum type="arabicPeriod" startAt="5"/>
            </a:pPr>
            <a:r>
              <a:rPr lang="en-US" sz="2000" u="sng" dirty="0">
                <a:solidFill>
                  <a:srgbClr val="0000FF"/>
                </a:solidFill>
                <a:latin typeface="Calibri"/>
                <a:ea typeface="Times New Roman"/>
                <a:cs typeface="Times New Roman"/>
                <a:hlinkClick r:id="rId3"/>
              </a:rPr>
              <a:t>http://</a:t>
            </a:r>
            <a:r>
              <a:rPr lang="en-US" sz="2000" u="sng" dirty="0" smtClean="0">
                <a:solidFill>
                  <a:srgbClr val="0000FF"/>
                </a:solidFill>
                <a:latin typeface="Calibri"/>
                <a:ea typeface="Times New Roman"/>
                <a:cs typeface="Times New Roman"/>
                <a:hlinkClick r:id="rId3"/>
              </a:rPr>
              <a:t>en.wikipedia.org/wiki/Kendall_tau_rank_correlation_coefficient</a:t>
            </a:r>
            <a:endParaRPr lang="en-US" sz="2000" dirty="0">
              <a:latin typeface="Calibri"/>
              <a:ea typeface="Times New Roman"/>
              <a:cs typeface="Times New Roman"/>
            </a:endParaRPr>
          </a:p>
        </p:txBody>
      </p:sp>
      <p:sp>
        <p:nvSpPr>
          <p:cNvPr id="7" name="Rectangle 2"/>
          <p:cNvSpPr>
            <a:spLocks noGrp="1" noChangeArrowheads="1"/>
          </p:cNvSpPr>
          <p:nvPr>
            <p:ph type="title"/>
          </p:nvPr>
        </p:nvSpPr>
        <p:spPr>
          <a:xfrm>
            <a:off x="1600200" y="609600"/>
            <a:ext cx="7543800" cy="685800"/>
          </a:xfrm>
        </p:spPr>
        <p:txBody>
          <a:bodyPr/>
          <a:lstStyle/>
          <a:p>
            <a:r>
              <a:rPr lang="en-CA" sz="3600" dirty="0" smtClean="0"/>
              <a:t>Attribute Measurement Systems Analysis: References</a:t>
            </a:r>
            <a:endParaRPr lang="en-US" sz="3600" dirty="0">
              <a:solidFill>
                <a:srgbClr val="000066"/>
              </a:solidFill>
            </a:endParaRPr>
          </a:p>
        </p:txBody>
      </p:sp>
    </p:spTree>
    <p:extLst>
      <p:ext uri="{BB962C8B-B14F-4D97-AF65-F5344CB8AC3E}">
        <p14:creationId xmlns:p14="http://schemas.microsoft.com/office/powerpoint/2010/main" val="3392289555"/>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6</a:t>
            </a:fld>
            <a:endParaRPr lang="en-US" altLang="en-US"/>
          </a:p>
        </p:txBody>
      </p:sp>
      <p:sp>
        <p:nvSpPr>
          <p:cNvPr id="134147" name="Rectangle 3"/>
          <p:cNvSpPr>
            <a:spLocks noGrp="1" noChangeArrowheads="1"/>
          </p:cNvSpPr>
          <p:nvPr>
            <p:ph type="body" idx="1"/>
          </p:nvPr>
        </p:nvSpPr>
        <p:spPr>
          <a:xfrm>
            <a:off x="304800" y="1524000"/>
            <a:ext cx="8458200" cy="4724400"/>
          </a:xfrm>
        </p:spPr>
        <p:txBody>
          <a:bodyPr/>
          <a:lstStyle/>
          <a:p>
            <a:r>
              <a:rPr lang="en-CA" sz="3200" dirty="0" smtClean="0"/>
              <a:t>“</a:t>
            </a:r>
            <a:r>
              <a:rPr lang="en-CA" sz="3200" dirty="0"/>
              <a:t>Traffic Light” Automatic Assumptions Check for T-tests and </a:t>
            </a:r>
            <a:r>
              <a:rPr lang="en-CA" sz="3200" dirty="0" smtClean="0"/>
              <a:t>ANOVA</a:t>
            </a:r>
          </a:p>
        </p:txBody>
      </p:sp>
      <p:sp>
        <p:nvSpPr>
          <p:cNvPr id="7" name="Rectangle 2"/>
          <p:cNvSpPr>
            <a:spLocks noGrp="1" noChangeArrowheads="1"/>
          </p:cNvSpPr>
          <p:nvPr>
            <p:ph type="title"/>
          </p:nvPr>
        </p:nvSpPr>
        <p:spPr>
          <a:xfrm>
            <a:off x="1447800" y="228600"/>
            <a:ext cx="7924800" cy="685800"/>
          </a:xfrm>
        </p:spPr>
        <p:txBody>
          <a:bodyPr/>
          <a:lstStyle/>
          <a:p>
            <a:r>
              <a:rPr lang="en-CA" sz="3600" dirty="0" smtClean="0"/>
              <a:t>What’s New in SigmaXL Version 7</a:t>
            </a:r>
            <a:endParaRPr lang="en-US" sz="3600" dirty="0">
              <a:solidFill>
                <a:srgbClr val="000066"/>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909233"/>
            <a:ext cx="4751137" cy="254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740" y="2819400"/>
            <a:ext cx="3987140" cy="2985433"/>
          </a:xfrm>
          <a:prstGeom prst="rect">
            <a:avLst/>
          </a:prstGeom>
          <a:noFill/>
          <a:ln w="19050">
            <a:noFill/>
          </a:ln>
        </p:spPr>
        <p:txBody>
          <a:bodyPr wrap="square" rtlCol="0">
            <a:spAutoFit/>
          </a:bodyPr>
          <a:lstStyle/>
          <a:p>
            <a:pPr marL="687387" lvl="1" indent="-342900">
              <a:lnSpc>
                <a:spcPct val="90000"/>
              </a:lnSpc>
              <a:spcBef>
                <a:spcPct val="20000"/>
              </a:spcBef>
              <a:buClr>
                <a:srgbClr val="7C1302"/>
              </a:buClr>
              <a:buSzPct val="100000"/>
              <a:buFont typeface="Wingdings" panose="05000000000000000000" pitchFamily="2" charset="2"/>
              <a:buChar char="ü"/>
            </a:pPr>
            <a:r>
              <a:rPr lang="en-CA" sz="2000" kern="0" dirty="0">
                <a:solidFill>
                  <a:srgbClr val="000000"/>
                </a:solidFill>
                <a:latin typeface="Arial"/>
              </a:rPr>
              <a:t>A text report with color highlight gives the status of assumptions: Green (OK), Yellow (Warning) and Red (Serious Violation</a:t>
            </a:r>
            <a:r>
              <a:rPr lang="en-CA" sz="2000" kern="0" dirty="0" smtClean="0">
                <a:solidFill>
                  <a:srgbClr val="000000"/>
                </a:solidFill>
                <a:latin typeface="Arial"/>
              </a:rPr>
              <a:t>).</a:t>
            </a:r>
          </a:p>
          <a:p>
            <a:pPr marL="687387" lvl="1" indent="-342900">
              <a:lnSpc>
                <a:spcPct val="90000"/>
              </a:lnSpc>
              <a:spcBef>
                <a:spcPct val="20000"/>
              </a:spcBef>
              <a:buClr>
                <a:srgbClr val="7C1302"/>
              </a:buClr>
              <a:buSzPct val="70000"/>
              <a:buFont typeface="Wingdings" panose="05000000000000000000" pitchFamily="2" charset="2"/>
              <a:buChar char="q"/>
            </a:pPr>
            <a:endParaRPr lang="en-CA" sz="2000" kern="0" dirty="0">
              <a:solidFill>
                <a:srgbClr val="000000"/>
              </a:solidFill>
              <a:latin typeface="Arial"/>
            </a:endParaRPr>
          </a:p>
          <a:p>
            <a:pPr marL="687387" lvl="1" indent="-342900">
              <a:lnSpc>
                <a:spcPct val="90000"/>
              </a:lnSpc>
              <a:spcBef>
                <a:spcPct val="20000"/>
              </a:spcBef>
              <a:buClr>
                <a:srgbClr val="7C1302"/>
              </a:buClr>
              <a:buSzPct val="100000"/>
              <a:buFont typeface="Wingdings" panose="05000000000000000000" pitchFamily="2" charset="2"/>
              <a:buChar char="ü"/>
            </a:pPr>
            <a:r>
              <a:rPr lang="en-CA" sz="2000" kern="0" dirty="0">
                <a:solidFill>
                  <a:srgbClr val="000000"/>
                </a:solidFill>
                <a:latin typeface="Arial"/>
              </a:rPr>
              <a:t>Normality, Robustness, Outliers, Randomness and Equal Variance are considered</a:t>
            </a:r>
            <a:r>
              <a:rPr lang="en-CA" sz="2000" kern="0" dirty="0" smtClean="0">
                <a:solidFill>
                  <a:srgbClr val="000000"/>
                </a:solidFill>
                <a:latin typeface="Arial"/>
              </a:rPr>
              <a:t>.</a:t>
            </a:r>
            <a:endParaRPr lang="en-CA" sz="2000" kern="0" dirty="0">
              <a:solidFill>
                <a:srgbClr val="000000"/>
              </a:solidFill>
              <a:latin typeface="Arial"/>
            </a:endParaRPr>
          </a:p>
        </p:txBody>
      </p:sp>
    </p:spTree>
    <p:extLst>
      <p:ext uri="{BB962C8B-B14F-4D97-AF65-F5344CB8AC3E}">
        <p14:creationId xmlns:p14="http://schemas.microsoft.com/office/powerpoint/2010/main" val="3996819146"/>
      </p:ext>
    </p:extLst>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60</a:t>
            </a:fld>
            <a:endParaRPr lang="en-US" altLang="en-US"/>
          </a:p>
        </p:txBody>
      </p:sp>
      <p:sp>
        <p:nvSpPr>
          <p:cNvPr id="134147" name="Rectangle 3"/>
          <p:cNvSpPr>
            <a:spLocks noGrp="1" noChangeArrowheads="1"/>
          </p:cNvSpPr>
          <p:nvPr>
            <p:ph type="body" idx="1"/>
          </p:nvPr>
        </p:nvSpPr>
        <p:spPr>
          <a:xfrm>
            <a:off x="304800" y="1828800"/>
            <a:ext cx="8458200" cy="4724400"/>
          </a:xfrm>
        </p:spPr>
        <p:txBody>
          <a:bodyPr/>
          <a:lstStyle/>
          <a:p>
            <a:pPr marL="457200" indent="-457200">
              <a:lnSpc>
                <a:spcPct val="115000"/>
              </a:lnSpc>
              <a:spcBef>
                <a:spcPts val="0"/>
              </a:spcBef>
              <a:spcAft>
                <a:spcPts val="0"/>
              </a:spcAft>
              <a:buSzPct val="100000"/>
              <a:buFont typeface="+mj-lt"/>
              <a:buAutoNum type="arabicPeriod"/>
            </a:pPr>
            <a:r>
              <a:rPr lang="en-US" sz="2000" dirty="0" err="1"/>
              <a:t>Doornik</a:t>
            </a:r>
            <a:r>
              <a:rPr lang="en-US" sz="2000" dirty="0"/>
              <a:t>, J.A. and Hansen, H. “An Omnibus Test for </a:t>
            </a:r>
            <a:r>
              <a:rPr lang="en-US" sz="2000" dirty="0" err="1"/>
              <a:t>Univariate</a:t>
            </a:r>
            <a:r>
              <a:rPr lang="en-US" sz="2000" dirty="0"/>
              <a:t> and Multivariate Normality,” </a:t>
            </a:r>
            <a:r>
              <a:rPr lang="en-US" sz="2000" i="1" dirty="0"/>
              <a:t>Oxford Bulletin Of Economics And Statistics</a:t>
            </a:r>
            <a:r>
              <a:rPr lang="en-US" sz="2000" dirty="0"/>
              <a:t>, 70, Supplement (2008</a:t>
            </a:r>
            <a:r>
              <a:rPr lang="en-US" sz="2000" dirty="0" smtClean="0"/>
              <a:t>).</a:t>
            </a:r>
            <a:endParaRPr lang="en-US" sz="2000" dirty="0"/>
          </a:p>
        </p:txBody>
      </p:sp>
      <p:sp>
        <p:nvSpPr>
          <p:cNvPr id="7" name="Rectangle 2"/>
          <p:cNvSpPr>
            <a:spLocks noGrp="1" noChangeArrowheads="1"/>
          </p:cNvSpPr>
          <p:nvPr>
            <p:ph type="title"/>
          </p:nvPr>
        </p:nvSpPr>
        <p:spPr>
          <a:xfrm>
            <a:off x="1600200" y="609600"/>
            <a:ext cx="7543800" cy="685800"/>
          </a:xfrm>
        </p:spPr>
        <p:txBody>
          <a:bodyPr/>
          <a:lstStyle/>
          <a:p>
            <a:r>
              <a:rPr lang="en-CA" sz="3600" dirty="0" smtClean="0"/>
              <a:t>Pearson Bivariate Normality Test Reference</a:t>
            </a:r>
            <a:endParaRPr lang="en-US" sz="3600" dirty="0">
              <a:solidFill>
                <a:srgbClr val="000066"/>
              </a:solidFill>
            </a:endParaRPr>
          </a:p>
        </p:txBody>
      </p:sp>
    </p:spTree>
    <p:extLst>
      <p:ext uri="{BB962C8B-B14F-4D97-AF65-F5344CB8AC3E}">
        <p14:creationId xmlns:p14="http://schemas.microsoft.com/office/powerpoint/2010/main" val="2733921600"/>
      </p:ext>
    </p:extLst>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61</a:t>
            </a:fld>
            <a:endParaRPr lang="en-US" altLang="en-US"/>
          </a:p>
        </p:txBody>
      </p:sp>
      <p:sp>
        <p:nvSpPr>
          <p:cNvPr id="134147" name="Rectangle 3"/>
          <p:cNvSpPr>
            <a:spLocks noGrp="1" noChangeArrowheads="1"/>
          </p:cNvSpPr>
          <p:nvPr>
            <p:ph type="body" idx="1"/>
          </p:nvPr>
        </p:nvSpPr>
        <p:spPr>
          <a:xfrm>
            <a:off x="304800" y="1828800"/>
            <a:ext cx="8458200" cy="4724400"/>
          </a:xfrm>
        </p:spPr>
        <p:txBody>
          <a:bodyPr/>
          <a:lstStyle/>
          <a:p>
            <a:pPr lvl="0">
              <a:lnSpc>
                <a:spcPct val="115000"/>
              </a:lnSpc>
              <a:spcBef>
                <a:spcPts val="0"/>
              </a:spcBef>
              <a:spcAft>
                <a:spcPts val="0"/>
              </a:spcAft>
              <a:buSzPct val="100000"/>
              <a:buFont typeface="+mj-lt"/>
              <a:buAutoNum type="arabicPeriod"/>
            </a:pPr>
            <a:r>
              <a:rPr lang="en-CA" sz="2000" dirty="0">
                <a:latin typeface="Calibri"/>
                <a:ea typeface="Times New Roman"/>
                <a:cs typeface="Times New Roman"/>
              </a:rPr>
              <a:t>Cyrus R. Mehta &amp; Nitin R. Patel. (1983). "A network algorithm for performing Fisher's exact test in </a:t>
            </a:r>
            <a:r>
              <a:rPr lang="en-CA" sz="2000" b="1" dirty="0">
                <a:latin typeface="Calibri"/>
                <a:ea typeface="Times New Roman"/>
                <a:cs typeface="Times New Roman"/>
              </a:rPr>
              <a:t>r </a:t>
            </a:r>
            <a:r>
              <a:rPr lang="en-CA" sz="2000" i="1" dirty="0">
                <a:latin typeface="Calibri"/>
                <a:ea typeface="Times New Roman"/>
                <a:cs typeface="Times New Roman"/>
              </a:rPr>
              <a:t>x </a:t>
            </a:r>
            <a:r>
              <a:rPr lang="en-CA" sz="2000" dirty="0">
                <a:latin typeface="Calibri"/>
                <a:ea typeface="Times New Roman"/>
                <a:cs typeface="Times New Roman"/>
              </a:rPr>
              <a:t>c contingency tables." </a:t>
            </a:r>
            <a:r>
              <a:rPr lang="en-CA" sz="2000" i="1" dirty="0">
                <a:latin typeface="Calibri"/>
                <a:ea typeface="Times New Roman"/>
                <a:cs typeface="Times New Roman"/>
              </a:rPr>
              <a:t>Journal of the American Statistical Association,</a:t>
            </a:r>
            <a:r>
              <a:rPr lang="en-CA" sz="2000" dirty="0">
                <a:latin typeface="Calibri"/>
                <a:ea typeface="Times New Roman"/>
                <a:cs typeface="Times New Roman"/>
              </a:rPr>
              <a:t> Vol. 78, pp. 427-434.</a:t>
            </a:r>
            <a:endParaRPr lang="en-US" sz="2000" dirty="0">
              <a:latin typeface="Calibri"/>
              <a:ea typeface="Times New Roman"/>
              <a:cs typeface="Times New Roman"/>
            </a:endParaRPr>
          </a:p>
          <a:p>
            <a:pPr lvl="0">
              <a:lnSpc>
                <a:spcPct val="115000"/>
              </a:lnSpc>
              <a:spcBef>
                <a:spcPts val="0"/>
              </a:spcBef>
              <a:spcAft>
                <a:spcPts val="0"/>
              </a:spcAft>
              <a:buSzPct val="100000"/>
              <a:buFont typeface="+mj-lt"/>
              <a:buAutoNum type="arabicPeriod"/>
            </a:pPr>
            <a:r>
              <a:rPr lang="en-CA" sz="2000" dirty="0">
                <a:latin typeface="Calibri"/>
                <a:ea typeface="Times New Roman"/>
                <a:cs typeface="Times New Roman"/>
              </a:rPr>
              <a:t>Siegel, S., &amp; Castellan, N.J. (1988). </a:t>
            </a:r>
            <a:r>
              <a:rPr lang="en-CA" sz="2000" i="1" dirty="0">
                <a:latin typeface="Calibri"/>
                <a:ea typeface="Times New Roman"/>
                <a:cs typeface="Times New Roman"/>
              </a:rPr>
              <a:t>Nonparametric Statistics for the Behavioral Sciences</a:t>
            </a:r>
            <a:r>
              <a:rPr lang="en-CA" sz="2000" dirty="0">
                <a:latin typeface="Calibri"/>
                <a:ea typeface="Times New Roman"/>
                <a:cs typeface="Times New Roman"/>
              </a:rPr>
              <a:t> (2nd Ed.). New York, NY: McGraw-Hill.</a:t>
            </a:r>
            <a:endParaRPr lang="en-US" sz="2000" dirty="0">
              <a:latin typeface="Calibri"/>
              <a:ea typeface="Times New Roman"/>
              <a:cs typeface="Times New Roman"/>
            </a:endParaRPr>
          </a:p>
          <a:p>
            <a:pPr lvl="0">
              <a:lnSpc>
                <a:spcPct val="115000"/>
              </a:lnSpc>
              <a:spcBef>
                <a:spcPts val="0"/>
              </a:spcBef>
              <a:spcAft>
                <a:spcPts val="0"/>
              </a:spcAft>
              <a:buSzPct val="100000"/>
              <a:buFont typeface="+mj-lt"/>
              <a:buAutoNum type="arabicPeriod"/>
            </a:pPr>
            <a:r>
              <a:rPr lang="en-CA" sz="2000" dirty="0">
                <a:latin typeface="Calibri"/>
                <a:ea typeface="Times New Roman"/>
                <a:cs typeface="Times New Roman"/>
              </a:rPr>
              <a:t>Gibbons, J.D. and </a:t>
            </a:r>
            <a:r>
              <a:rPr lang="en-CA" sz="2000" dirty="0" err="1">
                <a:latin typeface="Calibri"/>
                <a:ea typeface="Times New Roman"/>
                <a:cs typeface="Times New Roman"/>
              </a:rPr>
              <a:t>Chakraborti</a:t>
            </a:r>
            <a:r>
              <a:rPr lang="en-CA" sz="2000" dirty="0">
                <a:latin typeface="Calibri"/>
                <a:ea typeface="Times New Roman"/>
                <a:cs typeface="Times New Roman"/>
              </a:rPr>
              <a:t>, S. (2010). </a:t>
            </a:r>
            <a:r>
              <a:rPr lang="en-CA" sz="2000" i="1" dirty="0">
                <a:latin typeface="Calibri"/>
                <a:ea typeface="Times New Roman"/>
                <a:cs typeface="Times New Roman"/>
              </a:rPr>
              <a:t>Nonparametric Statistical Inference</a:t>
            </a:r>
            <a:r>
              <a:rPr lang="en-CA" sz="2000" dirty="0">
                <a:latin typeface="Calibri"/>
                <a:ea typeface="Times New Roman"/>
                <a:cs typeface="Times New Roman"/>
              </a:rPr>
              <a:t> (5th Edition). New York: Chapman &amp; Hall.</a:t>
            </a:r>
            <a:endParaRPr lang="en-US" sz="2000" dirty="0">
              <a:latin typeface="Calibri"/>
              <a:ea typeface="Times New Roman"/>
              <a:cs typeface="Times New Roman"/>
            </a:endParaRPr>
          </a:p>
          <a:p>
            <a:pPr lvl="0">
              <a:lnSpc>
                <a:spcPct val="115000"/>
              </a:lnSpc>
              <a:spcBef>
                <a:spcPts val="0"/>
              </a:spcBef>
              <a:spcAft>
                <a:spcPts val="0"/>
              </a:spcAft>
              <a:buSzPct val="100000"/>
              <a:buFont typeface="+mj-lt"/>
              <a:buAutoNum type="arabicPeriod"/>
              <a:tabLst>
                <a:tab pos="228600" algn="l"/>
                <a:tab pos="457200" algn="l"/>
              </a:tabLst>
            </a:pPr>
            <a:r>
              <a:rPr lang="en-US" sz="2000" dirty="0">
                <a:latin typeface="Calibri"/>
                <a:ea typeface="Times New Roman"/>
                <a:cs typeface="Times New Roman"/>
              </a:rPr>
              <a:t>Yates, D., Moore, D., McCabe, G. (1999).</a:t>
            </a:r>
            <a:r>
              <a:rPr lang="en-US" sz="2000" i="1" dirty="0">
                <a:latin typeface="Calibri"/>
                <a:ea typeface="Times New Roman"/>
                <a:cs typeface="Times New Roman"/>
              </a:rPr>
              <a:t> The Practice of Statistics</a:t>
            </a:r>
            <a:r>
              <a:rPr lang="en-US" sz="2000" dirty="0">
                <a:latin typeface="Calibri"/>
                <a:ea typeface="Times New Roman"/>
                <a:cs typeface="Times New Roman"/>
              </a:rPr>
              <a:t> (1st Ed.). New York: W.H. Freeman. </a:t>
            </a:r>
          </a:p>
          <a:p>
            <a:pPr lvl="0">
              <a:lnSpc>
                <a:spcPct val="115000"/>
              </a:lnSpc>
              <a:spcBef>
                <a:spcPts val="0"/>
              </a:spcBef>
              <a:spcAft>
                <a:spcPts val="0"/>
              </a:spcAft>
              <a:buSzPct val="100000"/>
              <a:buFont typeface="+mj-lt"/>
              <a:buAutoNum type="arabicPeriod"/>
              <a:tabLst>
                <a:tab pos="228600" algn="l"/>
                <a:tab pos="457200" algn="l"/>
              </a:tabLst>
            </a:pPr>
            <a:r>
              <a:rPr lang="en-US" sz="2000" dirty="0">
                <a:latin typeface="Calibri"/>
                <a:ea typeface="Times New Roman"/>
                <a:cs typeface="Times New Roman"/>
              </a:rPr>
              <a:t>Cochran WG. “Some methods for strengthening the common [chi-squared] tests.” </a:t>
            </a:r>
            <a:r>
              <a:rPr lang="en-US" sz="2000" i="1" dirty="0">
                <a:latin typeface="Calibri"/>
                <a:ea typeface="Times New Roman"/>
                <a:cs typeface="Times New Roman"/>
              </a:rPr>
              <a:t>Biometrics</a:t>
            </a:r>
            <a:r>
              <a:rPr lang="en-US" sz="2000" dirty="0">
                <a:latin typeface="Calibri"/>
                <a:ea typeface="Times New Roman"/>
                <a:cs typeface="Times New Roman"/>
              </a:rPr>
              <a:t> 1954; 10:417–451. </a:t>
            </a:r>
          </a:p>
          <a:p>
            <a:pPr lvl="0">
              <a:lnSpc>
                <a:spcPct val="115000"/>
              </a:lnSpc>
              <a:spcBef>
                <a:spcPts val="0"/>
              </a:spcBef>
              <a:spcAft>
                <a:spcPts val="0"/>
              </a:spcAft>
              <a:buSzPct val="100000"/>
              <a:buFont typeface="+mj-lt"/>
              <a:buAutoNum type="arabicPeriod"/>
              <a:tabLst>
                <a:tab pos="228600" algn="l"/>
                <a:tab pos="457200" algn="l"/>
              </a:tabLst>
            </a:pPr>
            <a:r>
              <a:rPr lang="en-US" sz="2000" dirty="0">
                <a:latin typeface="Calibri"/>
                <a:ea typeface="Times New Roman"/>
                <a:cs typeface="Times New Roman"/>
              </a:rPr>
              <a:t>Mehta, C. R.; Patel, N. R. (1997) "Exact inference in categorical data," unpublished preprint, </a:t>
            </a:r>
            <a:r>
              <a:rPr lang="en-US" sz="2000" u="sng" dirty="0">
                <a:solidFill>
                  <a:srgbClr val="0000FF"/>
                </a:solidFill>
                <a:latin typeface="Calibri"/>
                <a:ea typeface="Times New Roman"/>
                <a:cs typeface="Times New Roman"/>
                <a:hlinkClick r:id="rId3"/>
              </a:rPr>
              <a:t>http://www.cytel.com/Papers/sxpaper.pdf</a:t>
            </a:r>
            <a:r>
              <a:rPr lang="en-US" sz="2000" dirty="0">
                <a:latin typeface="Calibri"/>
                <a:ea typeface="Times New Roman"/>
                <a:cs typeface="Times New Roman"/>
              </a:rPr>
              <a:t>.  See Table 7 (p. 33) for validation of Fisher’s Exact p-value</a:t>
            </a:r>
            <a:r>
              <a:rPr lang="en-US" sz="2000" dirty="0" smtClean="0">
                <a:latin typeface="Calibri"/>
                <a:ea typeface="Times New Roman"/>
                <a:cs typeface="Times New Roman"/>
              </a:rPr>
              <a:t>.</a:t>
            </a:r>
            <a:endParaRPr lang="en-US" sz="2000" dirty="0">
              <a:latin typeface="Calibri"/>
              <a:ea typeface="Times New Roman"/>
              <a:cs typeface="Times New Roman"/>
            </a:endParaRPr>
          </a:p>
        </p:txBody>
      </p:sp>
      <p:sp>
        <p:nvSpPr>
          <p:cNvPr id="7" name="Rectangle 2"/>
          <p:cNvSpPr>
            <a:spLocks noGrp="1" noChangeArrowheads="1"/>
          </p:cNvSpPr>
          <p:nvPr>
            <p:ph type="title"/>
          </p:nvPr>
        </p:nvSpPr>
        <p:spPr>
          <a:xfrm>
            <a:off x="1600200" y="1066800"/>
            <a:ext cx="7543800" cy="685800"/>
          </a:xfrm>
        </p:spPr>
        <p:txBody>
          <a:bodyPr/>
          <a:lstStyle/>
          <a:p>
            <a:r>
              <a:rPr lang="en-CA" sz="3600" dirty="0"/>
              <a:t>Exact and Monte Carlo P-Values for Nonparametric and Contingency </a:t>
            </a:r>
            <a:r>
              <a:rPr lang="en-CA" sz="3600" dirty="0" smtClean="0"/>
              <a:t>Tests: References</a:t>
            </a:r>
            <a:endParaRPr lang="en-US" sz="3600" dirty="0">
              <a:solidFill>
                <a:srgbClr val="000066"/>
              </a:solidFill>
            </a:endParaRPr>
          </a:p>
        </p:txBody>
      </p:sp>
    </p:spTree>
    <p:extLst>
      <p:ext uri="{BB962C8B-B14F-4D97-AF65-F5344CB8AC3E}">
        <p14:creationId xmlns:p14="http://schemas.microsoft.com/office/powerpoint/2010/main" val="1231172928"/>
      </p:ext>
    </p:extLst>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62</a:t>
            </a:fld>
            <a:endParaRPr lang="en-US" altLang="en-US"/>
          </a:p>
        </p:txBody>
      </p:sp>
      <p:sp>
        <p:nvSpPr>
          <p:cNvPr id="134147" name="Rectangle 3"/>
          <p:cNvSpPr>
            <a:spLocks noGrp="1" noChangeArrowheads="1"/>
          </p:cNvSpPr>
          <p:nvPr>
            <p:ph type="body" idx="1"/>
          </p:nvPr>
        </p:nvSpPr>
        <p:spPr>
          <a:xfrm>
            <a:off x="304800" y="1828800"/>
            <a:ext cx="8458200" cy="4724400"/>
          </a:xfrm>
        </p:spPr>
        <p:txBody>
          <a:bodyPr/>
          <a:lstStyle/>
          <a:p>
            <a:pPr marL="457200" lvl="0" indent="-457200">
              <a:lnSpc>
                <a:spcPct val="115000"/>
              </a:lnSpc>
              <a:spcBef>
                <a:spcPts val="0"/>
              </a:spcBef>
              <a:spcAft>
                <a:spcPts val="0"/>
              </a:spcAft>
              <a:buSzPct val="100000"/>
              <a:buFont typeface="+mj-lt"/>
              <a:buAutoNum type="arabicPeriod" startAt="7"/>
              <a:tabLst>
                <a:tab pos="228600" algn="l"/>
                <a:tab pos="457200" algn="l"/>
              </a:tabLst>
            </a:pPr>
            <a:r>
              <a:rPr lang="en-US" sz="2000" dirty="0" smtClean="0">
                <a:latin typeface="Calibri"/>
                <a:ea typeface="Times New Roman"/>
                <a:cs typeface="Times New Roman"/>
              </a:rPr>
              <a:t>Mehta</a:t>
            </a:r>
            <a:r>
              <a:rPr lang="en-US" sz="2000" dirty="0">
                <a:latin typeface="Calibri"/>
                <a:ea typeface="Times New Roman"/>
                <a:cs typeface="Times New Roman"/>
              </a:rPr>
              <a:t>, C.R. ; Patel, N.R. (1998). "Exact Inference for Categorical Data." In P. Armitage and T. Colton, eds., </a:t>
            </a:r>
            <a:r>
              <a:rPr lang="en-US" sz="2000" i="1" dirty="0">
                <a:latin typeface="Calibri"/>
                <a:ea typeface="Times New Roman"/>
                <a:cs typeface="Times New Roman"/>
              </a:rPr>
              <a:t>Encyclopedia of Biostatistics</a:t>
            </a:r>
            <a:r>
              <a:rPr lang="en-US" sz="2000" dirty="0">
                <a:latin typeface="Calibri"/>
                <a:ea typeface="Times New Roman"/>
                <a:cs typeface="Times New Roman"/>
              </a:rPr>
              <a:t>, </a:t>
            </a:r>
            <a:r>
              <a:rPr lang="en-US" sz="2000" dirty="0" err="1">
                <a:latin typeface="Calibri"/>
                <a:ea typeface="Times New Roman"/>
                <a:cs typeface="Times New Roman"/>
              </a:rPr>
              <a:t>Chichester</a:t>
            </a:r>
            <a:r>
              <a:rPr lang="en-US" sz="2000" dirty="0">
                <a:latin typeface="Calibri"/>
                <a:ea typeface="Times New Roman"/>
                <a:cs typeface="Times New Roman"/>
              </a:rPr>
              <a:t>: John Wiley, pp. 1411–1422.</a:t>
            </a:r>
          </a:p>
          <a:p>
            <a:pPr lvl="0">
              <a:lnSpc>
                <a:spcPct val="115000"/>
              </a:lnSpc>
              <a:spcBef>
                <a:spcPts val="0"/>
              </a:spcBef>
              <a:spcAft>
                <a:spcPts val="0"/>
              </a:spcAft>
              <a:buSzPct val="100000"/>
              <a:buFont typeface="+mj-lt"/>
              <a:buAutoNum type="arabicPeriod" startAt="7"/>
              <a:tabLst>
                <a:tab pos="228600" algn="l"/>
                <a:tab pos="457200" algn="l"/>
              </a:tabLst>
            </a:pPr>
            <a:r>
              <a:rPr lang="en-US" sz="2000" dirty="0">
                <a:latin typeface="Calibri"/>
                <a:ea typeface="Times New Roman"/>
                <a:cs typeface="Times New Roman"/>
              </a:rPr>
              <a:t>Mehta, C.R. ; Patel, N.R. (1986). “A Hybrid Algorithm for Fisher's Exact Test in Unordered </a:t>
            </a:r>
            <a:r>
              <a:rPr lang="en-US" sz="2000" dirty="0" err="1">
                <a:latin typeface="Calibri"/>
                <a:ea typeface="Times New Roman"/>
                <a:cs typeface="Times New Roman"/>
              </a:rPr>
              <a:t>rxc</a:t>
            </a:r>
            <a:r>
              <a:rPr lang="en-US" sz="2000" dirty="0">
                <a:latin typeface="Calibri"/>
                <a:ea typeface="Times New Roman"/>
                <a:cs typeface="Times New Roman"/>
              </a:rPr>
              <a:t> Contingency Tables,” </a:t>
            </a:r>
            <a:r>
              <a:rPr lang="en-US" sz="2000" i="1" dirty="0">
                <a:latin typeface="Calibri"/>
                <a:ea typeface="Times New Roman"/>
                <a:cs typeface="Times New Roman"/>
              </a:rPr>
              <a:t>Communications in Statistics - Theory and Methods</a:t>
            </a:r>
            <a:r>
              <a:rPr lang="en-US" sz="2000" dirty="0">
                <a:latin typeface="Calibri"/>
                <a:ea typeface="Times New Roman"/>
                <a:cs typeface="Times New Roman"/>
              </a:rPr>
              <a:t>, 15:2, 387-403.</a:t>
            </a:r>
          </a:p>
          <a:p>
            <a:pPr lvl="0">
              <a:lnSpc>
                <a:spcPct val="115000"/>
              </a:lnSpc>
              <a:spcBef>
                <a:spcPts val="0"/>
              </a:spcBef>
              <a:spcAft>
                <a:spcPts val="0"/>
              </a:spcAft>
              <a:buSzPct val="100000"/>
              <a:buFont typeface="+mj-lt"/>
              <a:buAutoNum type="arabicPeriod" startAt="7"/>
              <a:tabLst>
                <a:tab pos="228600" algn="l"/>
                <a:tab pos="457200" algn="l"/>
              </a:tabLst>
            </a:pPr>
            <a:r>
              <a:rPr lang="en-US" sz="2000" dirty="0">
                <a:latin typeface="Calibri"/>
                <a:ea typeface="Times New Roman"/>
                <a:cs typeface="Times New Roman"/>
              </a:rPr>
              <a:t>Narayanan, A. and Watts, D. “Exact Methods in the NPAR1WAY Procedure,” SAS Institute Inc., Cary, NC.</a:t>
            </a:r>
          </a:p>
          <a:p>
            <a:pPr lvl="0">
              <a:lnSpc>
                <a:spcPct val="115000"/>
              </a:lnSpc>
              <a:spcBef>
                <a:spcPts val="0"/>
              </a:spcBef>
              <a:spcAft>
                <a:spcPts val="0"/>
              </a:spcAft>
              <a:buSzPct val="100000"/>
              <a:buFont typeface="+mj-lt"/>
              <a:buAutoNum type="arabicPeriod" startAt="7"/>
            </a:pPr>
            <a:r>
              <a:rPr lang="en-CA" sz="2000" dirty="0">
                <a:latin typeface="Calibri"/>
                <a:ea typeface="Times New Roman"/>
                <a:cs typeface="Times New Roman"/>
              </a:rPr>
              <a:t>Myles Hollander and Douglas A. Wolfe (1973),  </a:t>
            </a:r>
            <a:r>
              <a:rPr lang="en-CA" sz="2000" i="1" dirty="0">
                <a:latin typeface="Calibri"/>
                <a:ea typeface="Times New Roman"/>
                <a:cs typeface="Times New Roman"/>
              </a:rPr>
              <a:t>Nonparametric Statistical Methods.</a:t>
            </a:r>
            <a:r>
              <a:rPr lang="en-CA" sz="2000" dirty="0">
                <a:latin typeface="Calibri"/>
                <a:ea typeface="Times New Roman"/>
                <a:cs typeface="Times New Roman"/>
              </a:rPr>
              <a:t> New York: John Wiley &amp; Sons. </a:t>
            </a:r>
            <a:endParaRPr lang="en-US" sz="2000" dirty="0">
              <a:latin typeface="Calibri"/>
              <a:ea typeface="Times New Roman"/>
              <a:cs typeface="Times New Roman"/>
            </a:endParaRPr>
          </a:p>
          <a:p>
            <a:pPr lvl="0">
              <a:lnSpc>
                <a:spcPct val="115000"/>
              </a:lnSpc>
              <a:spcBef>
                <a:spcPts val="0"/>
              </a:spcBef>
              <a:spcAft>
                <a:spcPts val="0"/>
              </a:spcAft>
              <a:buSzPct val="100000"/>
              <a:buFont typeface="+mj-lt"/>
              <a:buAutoNum type="arabicPeriod" startAt="7"/>
            </a:pPr>
            <a:r>
              <a:rPr lang="en-CA" sz="2000" u="sng" dirty="0">
                <a:solidFill>
                  <a:srgbClr val="0000FF"/>
                </a:solidFill>
                <a:latin typeface="Calibri"/>
                <a:ea typeface="Times New Roman"/>
                <a:cs typeface="Times New Roman"/>
                <a:hlinkClick r:id="rId3"/>
              </a:rPr>
              <a:t>https://onlinecourses.science.psu.edu/stat414/node/330</a:t>
            </a:r>
            <a:endParaRPr lang="en-US" sz="2000" dirty="0">
              <a:latin typeface="Calibri"/>
              <a:ea typeface="Times New Roman"/>
              <a:cs typeface="Times New Roman"/>
            </a:endParaRPr>
          </a:p>
          <a:p>
            <a:pPr lvl="0">
              <a:lnSpc>
                <a:spcPct val="115000"/>
              </a:lnSpc>
              <a:spcBef>
                <a:spcPts val="0"/>
              </a:spcBef>
              <a:spcAft>
                <a:spcPts val="0"/>
              </a:spcAft>
              <a:buSzPct val="100000"/>
              <a:buFont typeface="+mj-lt"/>
              <a:buAutoNum type="arabicPeriod" startAt="7"/>
            </a:pPr>
            <a:r>
              <a:rPr lang="en-CA" sz="2000" dirty="0">
                <a:latin typeface="Calibri"/>
                <a:ea typeface="Times New Roman"/>
                <a:cs typeface="Times New Roman"/>
              </a:rPr>
              <a:t>Eugene S. </a:t>
            </a:r>
            <a:r>
              <a:rPr lang="en-CA" sz="2000" dirty="0" err="1">
                <a:latin typeface="Calibri"/>
                <a:ea typeface="Times New Roman"/>
                <a:cs typeface="Times New Roman"/>
              </a:rPr>
              <a:t>Edgington</a:t>
            </a:r>
            <a:r>
              <a:rPr lang="en-CA" sz="2000" dirty="0">
                <a:latin typeface="Calibri"/>
                <a:ea typeface="Times New Roman"/>
                <a:cs typeface="Times New Roman"/>
              </a:rPr>
              <a:t>, (1961).  “Probability Table for Number of Runs of Signs of First Differences in Ordered Series,” </a:t>
            </a:r>
            <a:r>
              <a:rPr lang="en-CA" sz="2000" i="1" dirty="0">
                <a:latin typeface="Calibri"/>
                <a:ea typeface="Times New Roman"/>
                <a:cs typeface="Times New Roman"/>
              </a:rPr>
              <a:t>Journal of the American Statistical Association,</a:t>
            </a:r>
            <a:r>
              <a:rPr lang="en-CA" sz="2000" dirty="0">
                <a:latin typeface="Calibri"/>
                <a:ea typeface="Times New Roman"/>
                <a:cs typeface="Times New Roman"/>
              </a:rPr>
              <a:t> Vol. 56, pp. 156-159</a:t>
            </a:r>
            <a:r>
              <a:rPr lang="en-CA" sz="2000" dirty="0" smtClean="0">
                <a:latin typeface="Calibri"/>
                <a:ea typeface="Times New Roman"/>
                <a:cs typeface="Times New Roman"/>
              </a:rPr>
              <a:t>.</a:t>
            </a:r>
            <a:endParaRPr lang="en-US" sz="2000" dirty="0">
              <a:latin typeface="Calibri"/>
              <a:ea typeface="Times New Roman"/>
              <a:cs typeface="Times New Roman"/>
            </a:endParaRPr>
          </a:p>
        </p:txBody>
      </p:sp>
      <p:sp>
        <p:nvSpPr>
          <p:cNvPr id="7" name="Rectangle 2"/>
          <p:cNvSpPr>
            <a:spLocks noGrp="1" noChangeArrowheads="1"/>
          </p:cNvSpPr>
          <p:nvPr>
            <p:ph type="title"/>
          </p:nvPr>
        </p:nvSpPr>
        <p:spPr>
          <a:xfrm>
            <a:off x="1600200" y="1066800"/>
            <a:ext cx="7543800" cy="685800"/>
          </a:xfrm>
        </p:spPr>
        <p:txBody>
          <a:bodyPr/>
          <a:lstStyle/>
          <a:p>
            <a:r>
              <a:rPr lang="en-CA" sz="3600" dirty="0"/>
              <a:t>Exact and Monte Carlo P-Values for Nonparametric and Contingency </a:t>
            </a:r>
            <a:r>
              <a:rPr lang="en-CA" sz="3600" dirty="0" smtClean="0"/>
              <a:t>Tests: References</a:t>
            </a:r>
            <a:endParaRPr lang="en-US" sz="3600" dirty="0">
              <a:solidFill>
                <a:srgbClr val="000066"/>
              </a:solidFill>
            </a:endParaRPr>
          </a:p>
        </p:txBody>
      </p:sp>
    </p:spTree>
    <p:extLst>
      <p:ext uri="{BB962C8B-B14F-4D97-AF65-F5344CB8AC3E}">
        <p14:creationId xmlns:p14="http://schemas.microsoft.com/office/powerpoint/2010/main" val="456715051"/>
      </p:ext>
    </p:extLst>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63</a:t>
            </a:fld>
            <a:endParaRPr lang="en-US" altLang="en-US"/>
          </a:p>
        </p:txBody>
      </p:sp>
      <p:sp>
        <p:nvSpPr>
          <p:cNvPr id="134147" name="Rectangle 3"/>
          <p:cNvSpPr>
            <a:spLocks noGrp="1" noChangeArrowheads="1"/>
          </p:cNvSpPr>
          <p:nvPr>
            <p:ph type="body" idx="1"/>
          </p:nvPr>
        </p:nvSpPr>
        <p:spPr>
          <a:xfrm>
            <a:off x="304800" y="1828800"/>
            <a:ext cx="8458200" cy="4724400"/>
          </a:xfrm>
        </p:spPr>
        <p:txBody>
          <a:bodyPr/>
          <a:lstStyle/>
          <a:p>
            <a:pPr marL="457200" lvl="0" indent="-457200">
              <a:lnSpc>
                <a:spcPct val="115000"/>
              </a:lnSpc>
              <a:spcBef>
                <a:spcPts val="0"/>
              </a:spcBef>
              <a:spcAft>
                <a:spcPts val="0"/>
              </a:spcAft>
              <a:buSzPct val="100000"/>
              <a:buFont typeface="+mj-lt"/>
              <a:buAutoNum type="arabicPeriod" startAt="13"/>
            </a:pPr>
            <a:r>
              <a:rPr lang="en-CA" sz="2000" dirty="0" smtClean="0">
                <a:latin typeface="Calibri"/>
                <a:ea typeface="Times New Roman"/>
                <a:cs typeface="Times New Roman"/>
              </a:rPr>
              <a:t>David </a:t>
            </a:r>
            <a:r>
              <a:rPr lang="en-CA" sz="2000" dirty="0">
                <a:latin typeface="Calibri"/>
                <a:ea typeface="Times New Roman"/>
                <a:cs typeface="Times New Roman"/>
              </a:rPr>
              <a:t>F. Bauer (1972),  “Constructing confidence sets using rank statistics,”  </a:t>
            </a:r>
            <a:r>
              <a:rPr lang="en-CA" sz="2000" i="1" dirty="0">
                <a:latin typeface="Calibri"/>
                <a:ea typeface="Times New Roman"/>
                <a:cs typeface="Times New Roman"/>
              </a:rPr>
              <a:t>Journal of the American Statistical Association</a:t>
            </a:r>
            <a:r>
              <a:rPr lang="en-CA" sz="2000" dirty="0">
                <a:latin typeface="Calibri"/>
                <a:ea typeface="Times New Roman"/>
                <a:cs typeface="Times New Roman"/>
              </a:rPr>
              <a:t> </a:t>
            </a:r>
            <a:r>
              <a:rPr lang="en-CA" sz="2000" dirty="0" err="1">
                <a:latin typeface="Calibri"/>
                <a:ea typeface="Times New Roman"/>
                <a:cs typeface="Times New Roman"/>
              </a:rPr>
              <a:t>Vol</a:t>
            </a:r>
            <a:r>
              <a:rPr lang="en-CA" sz="2000" dirty="0">
                <a:latin typeface="Calibri"/>
                <a:ea typeface="Times New Roman"/>
                <a:cs typeface="Times New Roman"/>
              </a:rPr>
              <a:t> 67, pp.  687–690.</a:t>
            </a:r>
            <a:endParaRPr lang="en-US" sz="2000" dirty="0">
              <a:latin typeface="Calibri"/>
              <a:ea typeface="Times New Roman"/>
              <a:cs typeface="Times New Roman"/>
            </a:endParaRPr>
          </a:p>
          <a:p>
            <a:pPr lvl="0">
              <a:lnSpc>
                <a:spcPct val="115000"/>
              </a:lnSpc>
              <a:spcBef>
                <a:spcPts val="0"/>
              </a:spcBef>
              <a:spcAft>
                <a:spcPts val="0"/>
              </a:spcAft>
              <a:buSzPct val="100000"/>
              <a:buFont typeface="+mj-lt"/>
              <a:buAutoNum type="arabicPeriod" startAt="13"/>
            </a:pPr>
            <a:r>
              <a:rPr lang="en-CA" sz="2000" dirty="0" err="1">
                <a:latin typeface="Calibri"/>
                <a:ea typeface="Times New Roman"/>
                <a:cs typeface="Times New Roman"/>
              </a:rPr>
              <a:t>Hongsuk</a:t>
            </a:r>
            <a:r>
              <a:rPr lang="en-CA" sz="2000" dirty="0">
                <a:latin typeface="Calibri"/>
                <a:ea typeface="Times New Roman"/>
                <a:cs typeface="Times New Roman"/>
              </a:rPr>
              <a:t> </a:t>
            </a:r>
            <a:r>
              <a:rPr lang="en-CA" sz="2000" dirty="0" err="1">
                <a:latin typeface="Calibri"/>
                <a:ea typeface="Times New Roman"/>
                <a:cs typeface="Times New Roman"/>
              </a:rPr>
              <a:t>Jorn</a:t>
            </a:r>
            <a:r>
              <a:rPr lang="en-CA" sz="2000" dirty="0">
                <a:latin typeface="Calibri"/>
                <a:ea typeface="Times New Roman"/>
                <a:cs typeface="Times New Roman"/>
              </a:rPr>
              <a:t> &amp; Jerome Klotz (2002).  “Exact Distribution of the K Sample Mood and Brown Median Test,”</a:t>
            </a:r>
            <a:r>
              <a:rPr lang="en-CA" sz="2000" i="1" dirty="0">
                <a:latin typeface="Calibri"/>
                <a:ea typeface="Times New Roman"/>
                <a:cs typeface="Times New Roman"/>
              </a:rPr>
              <a:t>  Journal of Nonparametric Statistics</a:t>
            </a:r>
            <a:r>
              <a:rPr lang="en-CA" sz="2000" dirty="0">
                <a:latin typeface="Calibri"/>
                <a:ea typeface="Times New Roman"/>
                <a:cs typeface="Times New Roman"/>
              </a:rPr>
              <a:t>, 14:3, 249-257</a:t>
            </a:r>
            <a:r>
              <a:rPr lang="en-CA" sz="2000" dirty="0" smtClean="0">
                <a:latin typeface="Calibri"/>
                <a:ea typeface="Times New Roman"/>
                <a:cs typeface="Times New Roman"/>
              </a:rPr>
              <a:t>.</a:t>
            </a:r>
            <a:endParaRPr lang="en-US" sz="2000" dirty="0">
              <a:latin typeface="Calibri"/>
              <a:ea typeface="Times New Roman"/>
              <a:cs typeface="Times New Roman"/>
            </a:endParaRPr>
          </a:p>
        </p:txBody>
      </p:sp>
      <p:sp>
        <p:nvSpPr>
          <p:cNvPr id="7" name="Rectangle 2"/>
          <p:cNvSpPr>
            <a:spLocks noGrp="1" noChangeArrowheads="1"/>
          </p:cNvSpPr>
          <p:nvPr>
            <p:ph type="title"/>
          </p:nvPr>
        </p:nvSpPr>
        <p:spPr>
          <a:xfrm>
            <a:off x="1600200" y="1066800"/>
            <a:ext cx="7543800" cy="685800"/>
          </a:xfrm>
        </p:spPr>
        <p:txBody>
          <a:bodyPr/>
          <a:lstStyle/>
          <a:p>
            <a:r>
              <a:rPr lang="en-CA" sz="3600" dirty="0"/>
              <a:t>Exact and Monte Carlo P-Values for Nonparametric and Contingency </a:t>
            </a:r>
            <a:r>
              <a:rPr lang="en-CA" sz="3600" dirty="0" smtClean="0"/>
              <a:t>Tests: References</a:t>
            </a:r>
            <a:endParaRPr lang="en-US" sz="3600" dirty="0">
              <a:solidFill>
                <a:srgbClr val="000066"/>
              </a:solidFill>
            </a:endParaRPr>
          </a:p>
        </p:txBody>
      </p:sp>
    </p:spTree>
    <p:extLst>
      <p:ext uri="{BB962C8B-B14F-4D97-AF65-F5344CB8AC3E}">
        <p14:creationId xmlns:p14="http://schemas.microsoft.com/office/powerpoint/2010/main" val="3310651157"/>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7</a:t>
            </a:fld>
            <a:endParaRPr lang="en-US" altLang="en-US"/>
          </a:p>
        </p:txBody>
      </p:sp>
      <p:sp>
        <p:nvSpPr>
          <p:cNvPr id="134147" name="Rectangle 3"/>
          <p:cNvSpPr>
            <a:spLocks noGrp="1" noChangeArrowheads="1"/>
          </p:cNvSpPr>
          <p:nvPr>
            <p:ph type="body" idx="1"/>
          </p:nvPr>
        </p:nvSpPr>
        <p:spPr>
          <a:xfrm>
            <a:off x="533400" y="1447800"/>
            <a:ext cx="8458200" cy="4724400"/>
          </a:xfrm>
        </p:spPr>
        <p:txBody>
          <a:bodyPr/>
          <a:lstStyle/>
          <a:p>
            <a:r>
              <a:rPr lang="en-CA" sz="2000" dirty="0"/>
              <a:t>Each sample is tested for Normality using the Anderson-Darling (AD) test.  If the AD P-Value is less than 0.05, the cell is highlighted as yellow (i.e., warning – proceed with caution).  The Skewness and Kurtosis are reported and a note added, “See robustness and outliers</a:t>
            </a:r>
            <a:r>
              <a:rPr lang="en-CA" sz="2000" dirty="0" smtClean="0"/>
              <a:t>.”</a:t>
            </a:r>
            <a:br>
              <a:rPr lang="en-CA" sz="2000" dirty="0" smtClean="0"/>
            </a:br>
            <a:endParaRPr lang="en-CA" sz="2000" dirty="0" smtClean="0"/>
          </a:p>
          <a:p>
            <a:pPr marL="0" indent="0">
              <a:buNone/>
            </a:pPr>
            <a:r>
              <a:rPr lang="en-CA" sz="2000" dirty="0" smtClean="0"/>
              <a:t/>
            </a:r>
            <a:br>
              <a:rPr lang="en-CA" sz="2000" dirty="0" smtClean="0"/>
            </a:br>
            <a:endParaRPr lang="en-CA" sz="2000" dirty="0" smtClean="0"/>
          </a:p>
          <a:p>
            <a:endParaRPr lang="en-US" sz="2000" dirty="0"/>
          </a:p>
          <a:p>
            <a:r>
              <a:rPr lang="en-CA" sz="2000" dirty="0"/>
              <a:t>If the AD P-Value is greater than or equal to 0.05, the cell is highlighted as green</a:t>
            </a:r>
            <a:r>
              <a:rPr lang="en-CA" sz="2000" dirty="0" smtClean="0"/>
              <a:t>.</a:t>
            </a:r>
            <a:endParaRPr lang="en-US" sz="2000" dirty="0"/>
          </a:p>
        </p:txBody>
      </p:sp>
      <p:sp>
        <p:nvSpPr>
          <p:cNvPr id="7" name="Rectangle 2"/>
          <p:cNvSpPr>
            <a:spLocks noGrp="1" noChangeArrowheads="1"/>
          </p:cNvSpPr>
          <p:nvPr>
            <p:ph type="title"/>
          </p:nvPr>
        </p:nvSpPr>
        <p:spPr>
          <a:xfrm>
            <a:off x="1600200" y="533400"/>
            <a:ext cx="7543800" cy="685800"/>
          </a:xfrm>
        </p:spPr>
        <p:txBody>
          <a:bodyPr/>
          <a:lstStyle/>
          <a:p>
            <a:r>
              <a:rPr lang="en-US" sz="3600" dirty="0"/>
              <a:t>Hypothesis Test Assumptions Report - Normality</a:t>
            </a:r>
            <a:endParaRPr lang="en-US" sz="3600" dirty="0">
              <a:solidFill>
                <a:srgbClr val="000066"/>
              </a:solidFill>
            </a:endParaRPr>
          </a:p>
        </p:txBody>
      </p:sp>
      <p:pic>
        <p:nvPicPr>
          <p:cNvPr id="6" name="Picture 5"/>
          <p:cNvPicPr/>
          <p:nvPr/>
        </p:nvPicPr>
        <p:blipFill>
          <a:blip r:embed="rId3"/>
          <a:stretch>
            <a:fillRect/>
          </a:stretch>
        </p:blipFill>
        <p:spPr>
          <a:xfrm>
            <a:off x="2819400" y="2971799"/>
            <a:ext cx="2923540" cy="1161415"/>
          </a:xfrm>
          <a:prstGeom prst="rect">
            <a:avLst/>
          </a:prstGeom>
        </p:spPr>
      </p:pic>
      <p:pic>
        <p:nvPicPr>
          <p:cNvPr id="8" name="Picture 7"/>
          <p:cNvPicPr/>
          <p:nvPr/>
        </p:nvPicPr>
        <p:blipFill>
          <a:blip r:embed="rId4"/>
          <a:stretch>
            <a:fillRect/>
          </a:stretch>
        </p:blipFill>
        <p:spPr>
          <a:xfrm>
            <a:off x="3352800" y="5410200"/>
            <a:ext cx="1980565" cy="999490"/>
          </a:xfrm>
          <a:prstGeom prst="rect">
            <a:avLst/>
          </a:prstGeom>
        </p:spPr>
      </p:pic>
    </p:spTree>
    <p:extLst>
      <p:ext uri="{BB962C8B-B14F-4D97-AF65-F5344CB8AC3E}">
        <p14:creationId xmlns:p14="http://schemas.microsoft.com/office/powerpoint/2010/main" val="3614834864"/>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8</a:t>
            </a:fld>
            <a:endParaRPr lang="en-US" altLang="en-US"/>
          </a:p>
        </p:txBody>
      </p:sp>
      <p:sp>
        <p:nvSpPr>
          <p:cNvPr id="134147" name="Rectangle 3"/>
          <p:cNvSpPr>
            <a:spLocks noGrp="1" noChangeArrowheads="1"/>
          </p:cNvSpPr>
          <p:nvPr>
            <p:ph type="body" idx="1"/>
          </p:nvPr>
        </p:nvSpPr>
        <p:spPr>
          <a:xfrm>
            <a:off x="533400" y="1447800"/>
            <a:ext cx="8458200" cy="4724400"/>
          </a:xfrm>
        </p:spPr>
        <p:txBody>
          <a:bodyPr/>
          <a:lstStyle/>
          <a:p>
            <a:r>
              <a:rPr lang="en-CA" sz="2000" dirty="0"/>
              <a:t>A minimum sample size for robustness to </a:t>
            </a:r>
            <a:r>
              <a:rPr lang="en-CA" sz="2000" dirty="0" err="1"/>
              <a:t>nonnormality</a:t>
            </a:r>
            <a:r>
              <a:rPr lang="en-CA" sz="2000" dirty="0"/>
              <a:t> is determined using </a:t>
            </a:r>
            <a:r>
              <a:rPr lang="en-CA" sz="2000" dirty="0" smtClean="0"/>
              <a:t>minimum sample size equations derived </a:t>
            </a:r>
            <a:r>
              <a:rPr lang="en-CA" sz="2000" dirty="0"/>
              <a:t>from extensive Monte Carlo </a:t>
            </a:r>
            <a:r>
              <a:rPr lang="en-CA" sz="2000" dirty="0" smtClean="0"/>
              <a:t>simulations.  Determine </a:t>
            </a:r>
            <a:r>
              <a:rPr lang="en-CA" sz="2000" dirty="0"/>
              <a:t>a minimum sample size required for a test to be robust, given a specified sample Skewness and Kurtosis.</a:t>
            </a:r>
            <a:endParaRPr lang="en-US" sz="2000" dirty="0"/>
          </a:p>
          <a:p>
            <a:r>
              <a:rPr lang="en-CA" sz="2000" dirty="0" smtClean="0"/>
              <a:t>If </a:t>
            </a:r>
            <a:r>
              <a:rPr lang="en-CA" sz="2000" dirty="0"/>
              <a:t>each sample size is greater than or equal to the minimum for robustness, the minimum sample size value is reported and the test is considered to be robust to the degree of </a:t>
            </a:r>
            <a:r>
              <a:rPr lang="en-CA" sz="2000" dirty="0" err="1"/>
              <a:t>nonnormality</a:t>
            </a:r>
            <a:r>
              <a:rPr lang="en-CA" sz="2000" dirty="0"/>
              <a:t> present in the sample data</a:t>
            </a:r>
            <a:r>
              <a:rPr lang="en-CA" sz="2000" dirty="0" smtClean="0"/>
              <a:t>:</a:t>
            </a:r>
            <a:br>
              <a:rPr lang="en-CA" sz="2000" dirty="0" smtClean="0"/>
            </a:br>
            <a:r>
              <a:rPr lang="en-CA" sz="2000" dirty="0" smtClean="0"/>
              <a:t/>
            </a:r>
            <a:br>
              <a:rPr lang="en-CA" sz="2000" dirty="0" smtClean="0"/>
            </a:br>
            <a:r>
              <a:rPr lang="en-CA" sz="2000" dirty="0" smtClean="0"/>
              <a:t/>
            </a:r>
            <a:br>
              <a:rPr lang="en-CA" sz="2000" dirty="0" smtClean="0"/>
            </a:br>
            <a:endParaRPr lang="en-US" sz="2000" dirty="0"/>
          </a:p>
          <a:p>
            <a:r>
              <a:rPr lang="en-CA" sz="2000" dirty="0"/>
              <a:t>If any sample size is less than the minimum for robustness, the minimum sample size value is reported and a suitable Nonparametric Test is recommended. The cell is highlighted in red</a:t>
            </a:r>
            <a:r>
              <a:rPr lang="en-CA" sz="2000" dirty="0" smtClean="0"/>
              <a:t>:</a:t>
            </a:r>
            <a:endParaRPr lang="en-US" sz="2000" dirty="0"/>
          </a:p>
        </p:txBody>
      </p:sp>
      <p:sp>
        <p:nvSpPr>
          <p:cNvPr id="7" name="Rectangle 2"/>
          <p:cNvSpPr>
            <a:spLocks noGrp="1" noChangeArrowheads="1"/>
          </p:cNvSpPr>
          <p:nvPr>
            <p:ph type="title"/>
          </p:nvPr>
        </p:nvSpPr>
        <p:spPr>
          <a:xfrm>
            <a:off x="1600200" y="533400"/>
            <a:ext cx="7543800" cy="685800"/>
          </a:xfrm>
        </p:spPr>
        <p:txBody>
          <a:bodyPr/>
          <a:lstStyle/>
          <a:p>
            <a:r>
              <a:rPr lang="en-US" sz="3600" dirty="0"/>
              <a:t>Hypothesis Test Assumptions Report - </a:t>
            </a:r>
            <a:r>
              <a:rPr lang="en-US" sz="3600" dirty="0" smtClean="0"/>
              <a:t>Robustness</a:t>
            </a:r>
            <a:endParaRPr lang="en-US" sz="3600" dirty="0">
              <a:solidFill>
                <a:srgbClr val="000066"/>
              </a:solidFill>
            </a:endParaRPr>
          </a:p>
        </p:txBody>
      </p:sp>
      <p:pic>
        <p:nvPicPr>
          <p:cNvPr id="9" name="Picture 8"/>
          <p:cNvPicPr/>
          <p:nvPr/>
        </p:nvPicPr>
        <p:blipFill>
          <a:blip r:embed="rId3"/>
          <a:stretch>
            <a:fillRect/>
          </a:stretch>
        </p:blipFill>
        <p:spPr>
          <a:xfrm>
            <a:off x="2667000" y="5943600"/>
            <a:ext cx="3571240" cy="799465"/>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245" y="4191000"/>
            <a:ext cx="295275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920976"/>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9</a:t>
            </a:fld>
            <a:endParaRPr lang="en-US" altLang="en-US"/>
          </a:p>
        </p:txBody>
      </p:sp>
      <p:sp>
        <p:nvSpPr>
          <p:cNvPr id="134147" name="Rectangle 3"/>
          <p:cNvSpPr>
            <a:spLocks noGrp="1" noChangeArrowheads="1"/>
          </p:cNvSpPr>
          <p:nvPr>
            <p:ph type="body" idx="1"/>
          </p:nvPr>
        </p:nvSpPr>
        <p:spPr>
          <a:xfrm>
            <a:off x="533400" y="1447800"/>
            <a:ext cx="8458200" cy="4724400"/>
          </a:xfrm>
        </p:spPr>
        <p:txBody>
          <a:bodyPr/>
          <a:lstStyle/>
          <a:p>
            <a:r>
              <a:rPr lang="en-CA" sz="2000" dirty="0"/>
              <a:t>Each sample is tested for outliers using </a:t>
            </a:r>
            <a:r>
              <a:rPr lang="en-CA" sz="2000" dirty="0" err="1"/>
              <a:t>Tukey’s</a:t>
            </a:r>
            <a:r>
              <a:rPr lang="en-CA" sz="2000" dirty="0"/>
              <a:t> Boxplot Rules: </a:t>
            </a:r>
            <a:r>
              <a:rPr lang="en-US" sz="2000" dirty="0"/>
              <a:t>Potential (&gt; Q3 + 1.5*IQR or &lt; Q1 – 1.5*IQR); Likely: 2*IQR; Extreme: 3*IQR.  If outliers are present, a warning is given and recommendation to review the data with a Boxplot and Normal Probability Plot and to consider using a Nonparametric Test.</a:t>
            </a:r>
          </a:p>
          <a:p>
            <a:r>
              <a:rPr lang="en-CA" sz="2000" dirty="0"/>
              <a:t>If no outliers are found, the cell is highlighted as green</a:t>
            </a:r>
            <a:r>
              <a:rPr lang="en-CA" sz="2000" dirty="0" smtClean="0"/>
              <a:t>:</a:t>
            </a:r>
            <a:br>
              <a:rPr lang="en-CA" sz="2000" dirty="0" smtClean="0"/>
            </a:br>
            <a:r>
              <a:rPr lang="en-CA" sz="2000" dirty="0" smtClean="0"/>
              <a:t/>
            </a:r>
            <a:br>
              <a:rPr lang="en-CA" sz="2000" dirty="0" smtClean="0"/>
            </a:br>
            <a:r>
              <a:rPr lang="en-CA" sz="2000" dirty="0" smtClean="0"/>
              <a:t/>
            </a:r>
            <a:br>
              <a:rPr lang="en-CA" sz="2000" dirty="0" smtClean="0"/>
            </a:br>
            <a:endParaRPr lang="en-US" sz="2000" dirty="0"/>
          </a:p>
          <a:p>
            <a:r>
              <a:rPr lang="en-CA" sz="2000" dirty="0"/>
              <a:t>If a Potential or Likely outlier is found, the cell is highlighted as yellow</a:t>
            </a:r>
            <a:r>
              <a:rPr lang="en-CA" sz="2000" dirty="0" smtClean="0"/>
              <a:t>:</a:t>
            </a:r>
            <a:br>
              <a:rPr lang="en-CA" sz="2000" dirty="0" smtClean="0"/>
            </a:br>
            <a:r>
              <a:rPr lang="en-CA" sz="2000" dirty="0" smtClean="0"/>
              <a:t/>
            </a:r>
            <a:br>
              <a:rPr lang="en-CA" sz="2000" dirty="0" smtClean="0"/>
            </a:br>
            <a:r>
              <a:rPr lang="en-CA" sz="2000" dirty="0" smtClean="0"/>
              <a:t/>
            </a:r>
            <a:br>
              <a:rPr lang="en-CA" sz="2000" dirty="0" smtClean="0"/>
            </a:br>
            <a:r>
              <a:rPr lang="en-CA" sz="2000" dirty="0" smtClean="0"/>
              <a:t/>
            </a:r>
            <a:br>
              <a:rPr lang="en-CA" sz="2000" dirty="0" smtClean="0"/>
            </a:br>
            <a:endParaRPr lang="en-US" sz="2000" dirty="0"/>
          </a:p>
          <a:p>
            <a:r>
              <a:rPr lang="en-CA" sz="2000" dirty="0"/>
              <a:t>Note that upper and lower outliers are distinguished</a:t>
            </a:r>
            <a:r>
              <a:rPr lang="en-CA" sz="2000" dirty="0" smtClean="0"/>
              <a:t>.</a:t>
            </a:r>
            <a:endParaRPr lang="en-US" sz="2000" dirty="0"/>
          </a:p>
        </p:txBody>
      </p:sp>
      <p:sp>
        <p:nvSpPr>
          <p:cNvPr id="7" name="Rectangle 2"/>
          <p:cNvSpPr>
            <a:spLocks noGrp="1" noChangeArrowheads="1"/>
          </p:cNvSpPr>
          <p:nvPr>
            <p:ph type="title"/>
          </p:nvPr>
        </p:nvSpPr>
        <p:spPr>
          <a:xfrm>
            <a:off x="1600200" y="533400"/>
            <a:ext cx="7543800" cy="685800"/>
          </a:xfrm>
        </p:spPr>
        <p:txBody>
          <a:bodyPr/>
          <a:lstStyle/>
          <a:p>
            <a:r>
              <a:rPr lang="en-US" sz="3600" dirty="0" smtClean="0"/>
              <a:t>Hypothesis Test Assumptions Report </a:t>
            </a:r>
            <a:r>
              <a:rPr lang="en-US" sz="3600" dirty="0"/>
              <a:t>- Outliers (Boxplot </a:t>
            </a:r>
            <a:r>
              <a:rPr lang="en-US" sz="3600" dirty="0" smtClean="0"/>
              <a:t>Rules)</a:t>
            </a:r>
            <a:endParaRPr lang="en-US" sz="3600" dirty="0">
              <a:solidFill>
                <a:srgbClr val="000066"/>
              </a:solidFill>
            </a:endParaRPr>
          </a:p>
        </p:txBody>
      </p:sp>
      <p:pic>
        <p:nvPicPr>
          <p:cNvPr id="9" name="Picture 8"/>
          <p:cNvPicPr/>
          <p:nvPr/>
        </p:nvPicPr>
        <p:blipFill>
          <a:blip r:embed="rId3"/>
          <a:stretch>
            <a:fillRect/>
          </a:stretch>
        </p:blipFill>
        <p:spPr>
          <a:xfrm>
            <a:off x="3352800" y="3447802"/>
            <a:ext cx="1932940" cy="837565"/>
          </a:xfrm>
          <a:prstGeom prst="rect">
            <a:avLst/>
          </a:prstGeom>
        </p:spPr>
      </p:pic>
      <p:pic>
        <p:nvPicPr>
          <p:cNvPr id="10" name="Picture 9"/>
          <p:cNvPicPr/>
          <p:nvPr/>
        </p:nvPicPr>
        <p:blipFill>
          <a:blip r:embed="rId4"/>
          <a:stretch>
            <a:fillRect/>
          </a:stretch>
        </p:blipFill>
        <p:spPr>
          <a:xfrm>
            <a:off x="1267460" y="4876800"/>
            <a:ext cx="2923540" cy="828040"/>
          </a:xfrm>
          <a:prstGeom prst="rect">
            <a:avLst/>
          </a:prstGeom>
        </p:spPr>
      </p:pic>
      <p:pic>
        <p:nvPicPr>
          <p:cNvPr id="11" name="Picture 10"/>
          <p:cNvPicPr/>
          <p:nvPr/>
        </p:nvPicPr>
        <p:blipFill>
          <a:blip r:embed="rId5"/>
          <a:stretch>
            <a:fillRect/>
          </a:stretch>
        </p:blipFill>
        <p:spPr>
          <a:xfrm>
            <a:off x="4867910" y="4886960"/>
            <a:ext cx="2904490" cy="828040"/>
          </a:xfrm>
          <a:prstGeom prst="rect">
            <a:avLst/>
          </a:prstGeom>
        </p:spPr>
      </p:pic>
    </p:spTree>
    <p:extLst>
      <p:ext uri="{BB962C8B-B14F-4D97-AF65-F5344CB8AC3E}">
        <p14:creationId xmlns:p14="http://schemas.microsoft.com/office/powerpoint/2010/main" val="2691920976"/>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Network">
  <a:themeElements>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12348</TotalTime>
  <Words>4430</Words>
  <Application>Microsoft Office PowerPoint</Application>
  <PresentationFormat>On-screen Show (4:3)</PresentationFormat>
  <Paragraphs>385</Paragraphs>
  <Slides>63</Slides>
  <Notes>63</Notes>
  <HiddenSlides>0</HiddenSlides>
  <MMClips>0</MMClips>
  <ScaleCrop>false</ScaleCrop>
  <HeadingPairs>
    <vt:vector size="4" baseType="variant">
      <vt:variant>
        <vt:lpstr>Theme</vt:lpstr>
      </vt:variant>
      <vt:variant>
        <vt:i4>2</vt:i4>
      </vt:variant>
      <vt:variant>
        <vt:lpstr>Slide Titles</vt:lpstr>
      </vt:variant>
      <vt:variant>
        <vt:i4>63</vt:i4>
      </vt:variant>
    </vt:vector>
  </HeadingPairs>
  <TitlesOfParts>
    <vt:vector size="65" baseType="lpstr">
      <vt:lpstr>Network</vt:lpstr>
      <vt:lpstr>Custom Design</vt:lpstr>
      <vt:lpstr>Webinar: What’s New in SigmaXL Version 7</vt:lpstr>
      <vt:lpstr>What’s New in SigmaXL Version 7</vt:lpstr>
      <vt:lpstr>What’s New in SigmaXL Version 7</vt:lpstr>
      <vt:lpstr>What’s New in SigmaXL Version 7</vt:lpstr>
      <vt:lpstr>What’s New in SigmaXL Version 7</vt:lpstr>
      <vt:lpstr>What’s New in SigmaXL Version 7</vt:lpstr>
      <vt:lpstr>Hypothesis Test Assumptions Report - Normality</vt:lpstr>
      <vt:lpstr>Hypothesis Test Assumptions Report - Robustness</vt:lpstr>
      <vt:lpstr>Hypothesis Test Assumptions Report - Outliers (Boxplot Rules)</vt:lpstr>
      <vt:lpstr>Hypothesis Test Assumptions Report - Outliers (Boxplot Rules)</vt:lpstr>
      <vt:lpstr>Hypothesis Test Assumptions Report - Randomness </vt:lpstr>
      <vt:lpstr>Hypothesis Test Assumptions Report – Equal Variance</vt:lpstr>
      <vt:lpstr>Hypothesis Test Assumptions Report – Equal Variance</vt:lpstr>
      <vt:lpstr>Hypothesis Test Assumptions Report – Equal Variance</vt:lpstr>
      <vt:lpstr>Hypothesis Test Assumptions Report – Example: One-Way ANOVA </vt:lpstr>
      <vt:lpstr>Hypothesis Test Assumptions Report – Example: One-Way ANOVA </vt:lpstr>
      <vt:lpstr>Hypothesis Test Assumptions Report – Example: One-Way ANOVA</vt:lpstr>
      <vt:lpstr>Hypothesis Test Assumptions Report Example – 1 Sample t-Test with Small Sample Nonnormal Data</vt:lpstr>
      <vt:lpstr>Hypothesis Test Assumptions Report Example – Small Sample Nonnormal</vt:lpstr>
      <vt:lpstr>Hypothesis Test Assumptions Report Example – Small Sample Nonnormal</vt:lpstr>
      <vt:lpstr>What’s New in SigmaXL Version 7</vt:lpstr>
      <vt:lpstr>Attribute Measurement Systems Analysis: Percent Confidence Intervals (Exact or Wilson Score)</vt:lpstr>
      <vt:lpstr>Attribute Measurement Systems Analysis: Effectiveness Report</vt:lpstr>
      <vt:lpstr>Attribute Measurement Systems Analysis: Kappa Interpretation</vt:lpstr>
      <vt:lpstr>Attribute Measurement Systems Analysis: Kappa Interpretation</vt:lpstr>
      <vt:lpstr>Attribute Measurement Systems Analysis: Kappa Interpretation</vt:lpstr>
      <vt:lpstr>Attribute Measurement Systems Analysis: Kendall’s Coefficient of Concordance - Interpretation</vt:lpstr>
      <vt:lpstr>Attribute Measurement Systems Analysis: Kendall’s Coefficient of Concordance - Interpretation</vt:lpstr>
      <vt:lpstr>Attribute Measurement Systems Analysis: Kendall’s Coefficient of Concordance - Interpretation</vt:lpstr>
      <vt:lpstr>Attribute Measurement Systems Analysis: Kendall’s Correlation Coefficient - Interpretation</vt:lpstr>
      <vt:lpstr>Attribute Measurement Systems Analysis: Kendall’s Correlation Coefficient - Interpretation</vt:lpstr>
      <vt:lpstr>Attribute Measurement Systems Analysis – Binary Example</vt:lpstr>
      <vt:lpstr>Attribute Measurement Systems Analysis – Binary Example</vt:lpstr>
      <vt:lpstr>Attribute Measurement Systems Analysis – Binary Example</vt:lpstr>
      <vt:lpstr>Attribute Measurement Systems Analysis – Binary Example</vt:lpstr>
      <vt:lpstr>Attribute Measurement Systems Analysis – Binary Example</vt:lpstr>
      <vt:lpstr>Attribute Measurement Systems Analysis – Ordinal Example</vt:lpstr>
      <vt:lpstr>Attribute Measurement Systems Analysis – Ordinal Example</vt:lpstr>
      <vt:lpstr>Attribute Measurement Systems Analysis – Ordinal Example</vt:lpstr>
      <vt:lpstr>Attribute Measurement Systems Analysis – Ordinal Example</vt:lpstr>
      <vt:lpstr>Automatic Normality Check for Pearson Correlation</vt:lpstr>
      <vt:lpstr>What’s New in SigmaXL Version 7</vt:lpstr>
      <vt:lpstr>Exact Nonparametric Tests</vt:lpstr>
      <vt:lpstr>Exact Nonparametric Tests</vt:lpstr>
      <vt:lpstr>Exact Nonparametric Tests –  Monte Carlo</vt:lpstr>
      <vt:lpstr>Exact Nonparametric Tests - Recommended Sample Sizes</vt:lpstr>
      <vt:lpstr>Fisher’s Exact for Two Way Contingency Tables</vt:lpstr>
      <vt:lpstr>Exact One-Way Chi-Square Goodness of Fit</vt:lpstr>
      <vt:lpstr>Exact and Monte Carlo P-Values for Nonparametric and Contingency Tests</vt:lpstr>
      <vt:lpstr>One Sample Wilcoxon Exact – Example</vt:lpstr>
      <vt:lpstr>One Sample Wilcoxon Exact – Example</vt:lpstr>
      <vt:lpstr>Fisher’s Exact for Two Way Contingency Tables – Example</vt:lpstr>
      <vt:lpstr>Fisher’s Exact for Two Way Contingency Tables – Example</vt:lpstr>
      <vt:lpstr>Fisher’s Exact for Two Way Contingency Tables – Example</vt:lpstr>
      <vt:lpstr>Fisher’s Exact for Two Way Contingency Tables – Example</vt:lpstr>
      <vt:lpstr>Fisher’s Exact for Two Way Contingency Tables – Example</vt:lpstr>
      <vt:lpstr>Webinar: What’s New in SigmaXL Version 7</vt:lpstr>
      <vt:lpstr>Attribute Measurement Systems Analysis: References</vt:lpstr>
      <vt:lpstr>Attribute Measurement Systems Analysis: References</vt:lpstr>
      <vt:lpstr>Pearson Bivariate Normality Test Reference</vt:lpstr>
      <vt:lpstr>Exact and Monte Carlo P-Values for Nonparametric and Contingency Tests: References</vt:lpstr>
      <vt:lpstr>Exact and Monte Carlo P-Values for Nonparametric and Contingency Tests: References</vt:lpstr>
      <vt:lpstr>Exact and Monte Carlo P-Values for Nonparametric and Contingency Tests: References</vt:lpstr>
    </vt:vector>
  </TitlesOfParts>
  <Company>SigmaXL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SigmaXL Version 7</dc:title>
  <dc:creator>John Noguera</dc:creator>
  <cp:lastModifiedBy>John Noguera</cp:lastModifiedBy>
  <cp:revision>338</cp:revision>
  <dcterms:created xsi:type="dcterms:W3CDTF">2004-05-21T21:14:12Z</dcterms:created>
  <dcterms:modified xsi:type="dcterms:W3CDTF">2014-10-02T10:18:04Z</dcterms:modified>
</cp:coreProperties>
</file>